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44.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43.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35.xml" ContentType="application/vnd.openxmlformats-officedocument.presentationml.slide+xml"/>
  <Override PartName="/ppt/slides/slide3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28.xml" ContentType="application/vnd.openxmlformats-officedocument.presentationml.slide+xml"/>
  <Override PartName="/ppt/slides/slide45.xml" ContentType="application/vnd.openxmlformats-officedocument.presentationml.slide+xml"/>
  <Override PartName="/ppt/slides/slide42.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Lst>
  <p:notesMasterIdLst>
    <p:notesMasterId r:id="rId47"/>
  </p:notesMasterIdLst>
  <p:handoutMasterIdLst>
    <p:handoutMasterId r:id="rId48"/>
  </p:handoutMasterIdLst>
  <p:sldIdLst>
    <p:sldId id="256" r:id="rId2"/>
    <p:sldId id="295" r:id="rId3"/>
    <p:sldId id="420" r:id="rId4"/>
    <p:sldId id="310" r:id="rId5"/>
    <p:sldId id="315" r:id="rId6"/>
    <p:sldId id="321" r:id="rId7"/>
    <p:sldId id="322" r:id="rId8"/>
    <p:sldId id="323" r:id="rId9"/>
    <p:sldId id="324" r:id="rId10"/>
    <p:sldId id="325" r:id="rId11"/>
    <p:sldId id="326" r:id="rId12"/>
    <p:sldId id="327" r:id="rId13"/>
    <p:sldId id="328" r:id="rId14"/>
    <p:sldId id="421" r:id="rId15"/>
    <p:sldId id="305" r:id="rId16"/>
    <p:sldId id="317" r:id="rId17"/>
    <p:sldId id="318" r:id="rId18"/>
    <p:sldId id="319" r:id="rId19"/>
    <p:sldId id="413" r:id="rId20"/>
    <p:sldId id="422" r:id="rId21"/>
    <p:sldId id="316" r:id="rId22"/>
    <p:sldId id="414" r:id="rId23"/>
    <p:sldId id="320" r:id="rId24"/>
    <p:sldId id="262" r:id="rId25"/>
    <p:sldId id="263" r:id="rId26"/>
    <p:sldId id="329" r:id="rId27"/>
    <p:sldId id="410" r:id="rId28"/>
    <p:sldId id="411" r:id="rId29"/>
    <p:sldId id="412" r:id="rId30"/>
    <p:sldId id="423" r:id="rId31"/>
    <p:sldId id="294" r:id="rId32"/>
    <p:sldId id="415" r:id="rId33"/>
    <p:sldId id="416" r:id="rId34"/>
    <p:sldId id="429" r:id="rId35"/>
    <p:sldId id="418" r:id="rId36"/>
    <p:sldId id="431" r:id="rId37"/>
    <p:sldId id="424" r:id="rId38"/>
    <p:sldId id="291" r:id="rId39"/>
    <p:sldId id="293" r:id="rId40"/>
    <p:sldId id="312" r:id="rId41"/>
    <p:sldId id="313" r:id="rId42"/>
    <p:sldId id="297" r:id="rId43"/>
    <p:sldId id="300" r:id="rId44"/>
    <p:sldId id="304" r:id="rId45"/>
    <p:sldId id="430" r:id="rId46"/>
  </p:sldIdLst>
  <p:sldSz cx="12192000" cy="6858000"/>
  <p:notesSz cx="6858000" cy="9144000"/>
  <p:embeddedFontLst>
    <p:embeddedFont>
      <p:font typeface="Open Sans" panose="020B0606030504020204"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MS PGothic" panose="020B0600070205080204" pitchFamily="34" charset="-128"/>
      <p:regular r:id="rId57"/>
    </p:embeddedFont>
    <p:embeddedFont>
      <p:font typeface="Cambria Math" panose="02040503050406030204" pitchFamily="18" charset="0"/>
      <p:regular r:id="rId5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256"/>
            <p14:sldId id="295"/>
            <p14:sldId id="420"/>
            <p14:sldId id="310"/>
            <p14:sldId id="315"/>
            <p14:sldId id="321"/>
            <p14:sldId id="322"/>
            <p14:sldId id="323"/>
            <p14:sldId id="324"/>
            <p14:sldId id="325"/>
            <p14:sldId id="326"/>
            <p14:sldId id="327"/>
            <p14:sldId id="328"/>
            <p14:sldId id="421"/>
            <p14:sldId id="305"/>
            <p14:sldId id="317"/>
            <p14:sldId id="318"/>
            <p14:sldId id="319"/>
            <p14:sldId id="413"/>
            <p14:sldId id="422"/>
            <p14:sldId id="316"/>
            <p14:sldId id="414"/>
            <p14:sldId id="320"/>
            <p14:sldId id="262"/>
            <p14:sldId id="263"/>
            <p14:sldId id="329"/>
            <p14:sldId id="410"/>
            <p14:sldId id="411"/>
            <p14:sldId id="412"/>
            <p14:sldId id="423"/>
            <p14:sldId id="294"/>
            <p14:sldId id="415"/>
            <p14:sldId id="416"/>
            <p14:sldId id="429"/>
            <p14:sldId id="418"/>
            <p14:sldId id="431"/>
            <p14:sldId id="424"/>
            <p14:sldId id="291"/>
            <p14:sldId id="293"/>
            <p14:sldId id="312"/>
            <p14:sldId id="313"/>
            <p14:sldId id="297"/>
            <p14:sldId id="300"/>
            <p14:sldId id="304"/>
            <p14:sldId id="430"/>
          </p14:sldIdLst>
        </p14:section>
        <p14:section name="Elemente des Corporate Design" id="{9B15DDF1-0A1C-4450-A2F2-FA4F67CF33BE}">
          <p14:sldIdLst/>
        </p14:section>
        <p14:section name="Hinweise zur Arbeit mit der Präsentationsvorlage" id="{274ED286-D647-4C8E-BE4C-8F6AF0A391F0}">
          <p14:sldIdLst/>
        </p14:section>
        <p14:section name="weitere Beispielseiten mit Inhalten der TU Dresden" id="{AD708181-2670-4EDC-AA8D-5A3C3905AC8F}">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18C"/>
    <a:srgbClr val="6C0000"/>
    <a:srgbClr val="F07D00"/>
    <a:srgbClr val="13A983"/>
    <a:srgbClr val="009BA4"/>
    <a:srgbClr val="93C356"/>
    <a:srgbClr val="BCCF02"/>
    <a:srgbClr val="539DC5"/>
    <a:srgbClr val="02ACA8"/>
    <a:srgbClr val="E02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994" autoAdjust="0"/>
  </p:normalViewPr>
  <p:slideViewPr>
    <p:cSldViewPr snapToGrid="0" snapToObjects="1">
      <p:cViewPr>
        <p:scale>
          <a:sx n="73" d="100"/>
          <a:sy n="73" d="100"/>
        </p:scale>
        <p:origin x="133"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BAF7F-2996-4868-BC29-C5DC03D540DD}" type="doc">
      <dgm:prSet loTypeId="urn:microsoft.com/office/officeart/2008/layout/RadialCluster" loCatId="relationship" qsTypeId="urn:microsoft.com/office/officeart/2005/8/quickstyle/simple1" qsCatId="simple" csTypeId="urn:microsoft.com/office/officeart/2005/8/colors/accent1_3" csCatId="accent1" phldr="1"/>
      <dgm:spPr/>
      <dgm:t>
        <a:bodyPr/>
        <a:lstStyle/>
        <a:p>
          <a:endParaRPr lang="de-DE"/>
        </a:p>
      </dgm:t>
    </dgm:pt>
    <dgm:pt modelId="{6064DA3C-4289-4BA3-B000-0FE9134963CE}">
      <dgm:prSet phldrT="[Text]" custT="1">
        <dgm:style>
          <a:lnRef idx="0">
            <a:schemeClr val="accent6"/>
          </a:lnRef>
          <a:fillRef idx="3">
            <a:schemeClr val="accent6"/>
          </a:fillRef>
          <a:effectRef idx="3">
            <a:schemeClr val="accent6"/>
          </a:effectRef>
          <a:fontRef idx="minor">
            <a:schemeClr val="lt1"/>
          </a:fontRef>
        </dgm:style>
      </dgm:prSet>
      <dgm:spPr/>
      <dgm:t>
        <a:bodyPr/>
        <a:lstStyle/>
        <a:p>
          <a:r>
            <a:rPr lang="en-US" sz="1600" b="1" noProof="0" dirty="0"/>
            <a:t>F R A G M E N T A T I O N</a:t>
          </a:r>
        </a:p>
      </dgm:t>
    </dgm:pt>
    <dgm:pt modelId="{18988E06-EAB2-41AC-9160-D4DC9472E080}" type="parTrans" cxnId="{FC4CE935-8583-4EA4-B213-F2012E891D9C}">
      <dgm:prSet/>
      <dgm:spPr/>
      <dgm:t>
        <a:bodyPr/>
        <a:lstStyle/>
        <a:p>
          <a:endParaRPr lang="de-DE"/>
        </a:p>
      </dgm:t>
    </dgm:pt>
    <dgm:pt modelId="{7C1827FB-61C9-4892-B215-F8E94FE6B1FC}" type="sibTrans" cxnId="{FC4CE935-8583-4EA4-B213-F2012E891D9C}">
      <dgm:prSet/>
      <dgm:spPr/>
      <dgm:t>
        <a:bodyPr/>
        <a:lstStyle/>
        <a:p>
          <a:endParaRPr lang="de-DE"/>
        </a:p>
      </dgm:t>
    </dgm:pt>
    <dgm:pt modelId="{072850EA-2BDC-4D7D-BAE2-00493D1BF264}">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600" b="1" noProof="0" dirty="0"/>
            <a:t>financial</a:t>
          </a:r>
        </a:p>
      </dgm:t>
    </dgm:pt>
    <dgm:pt modelId="{EA297F4F-800C-48EE-8D8B-6D30E14EF4D9}" type="parTrans" cxnId="{12E000F1-F6F8-486F-B011-10F2FD927B4B}">
      <dgm:prSet/>
      <dgm:spPr/>
      <dgm:t>
        <a:bodyPr/>
        <a:lstStyle/>
        <a:p>
          <a:endParaRPr lang="de-DE" sz="1600" b="1"/>
        </a:p>
      </dgm:t>
    </dgm:pt>
    <dgm:pt modelId="{87E94A4C-BD45-426B-9F88-5E8B95DC4902}" type="sibTrans" cxnId="{12E000F1-F6F8-486F-B011-10F2FD927B4B}">
      <dgm:prSet/>
      <dgm:spPr/>
      <dgm:t>
        <a:bodyPr/>
        <a:lstStyle/>
        <a:p>
          <a:endParaRPr lang="de-DE"/>
        </a:p>
      </dgm:t>
    </dgm:pt>
    <dgm:pt modelId="{2FFE8BD8-652D-4F61-951B-F3D53520464D}">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600" b="1" noProof="0" dirty="0"/>
            <a:t>structural</a:t>
          </a:r>
        </a:p>
      </dgm:t>
    </dgm:pt>
    <dgm:pt modelId="{A0FC334A-78D4-493F-9595-07BAF8026BD0}" type="parTrans" cxnId="{E724EB45-E12D-44CD-9097-1C894BEA0799}">
      <dgm:prSet/>
      <dgm:spPr/>
      <dgm:t>
        <a:bodyPr/>
        <a:lstStyle/>
        <a:p>
          <a:endParaRPr lang="de-DE" sz="1600" b="1"/>
        </a:p>
      </dgm:t>
    </dgm:pt>
    <dgm:pt modelId="{5BD9F2A9-DC16-4C65-8C83-970C4F2223F0}" type="sibTrans" cxnId="{E724EB45-E12D-44CD-9097-1C894BEA0799}">
      <dgm:prSet/>
      <dgm:spPr/>
      <dgm:t>
        <a:bodyPr/>
        <a:lstStyle/>
        <a:p>
          <a:endParaRPr lang="de-DE"/>
        </a:p>
      </dgm:t>
    </dgm:pt>
    <dgm:pt modelId="{4F6646A3-2F2E-4E62-A426-498DBD03D699}">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600" b="1" noProof="0" dirty="0"/>
            <a:t>technical</a:t>
          </a:r>
        </a:p>
      </dgm:t>
    </dgm:pt>
    <dgm:pt modelId="{52F91E2C-7003-465E-91DC-AED9F0533FC9}" type="parTrans" cxnId="{E8348929-B91E-4BBF-857C-63F071E59728}">
      <dgm:prSet/>
      <dgm:spPr/>
      <dgm:t>
        <a:bodyPr/>
        <a:lstStyle/>
        <a:p>
          <a:endParaRPr lang="de-DE" sz="1600" b="1"/>
        </a:p>
      </dgm:t>
    </dgm:pt>
    <dgm:pt modelId="{10809CF2-5875-48CD-90C7-4202C1B62ED5}" type="sibTrans" cxnId="{E8348929-B91E-4BBF-857C-63F071E59728}">
      <dgm:prSet/>
      <dgm:spPr/>
      <dgm:t>
        <a:bodyPr/>
        <a:lstStyle/>
        <a:p>
          <a:endParaRPr lang="de-DE"/>
        </a:p>
      </dgm:t>
    </dgm:pt>
    <dgm:pt modelId="{57F33269-E256-4C4B-A6D0-E91374BE6AE9}">
      <dgm:prSet custT="1">
        <dgm:style>
          <a:lnRef idx="0">
            <a:schemeClr val="accent5"/>
          </a:lnRef>
          <a:fillRef idx="3">
            <a:schemeClr val="accent5"/>
          </a:fillRef>
          <a:effectRef idx="3">
            <a:schemeClr val="accent5"/>
          </a:effectRef>
          <a:fontRef idx="minor">
            <a:schemeClr val="lt1"/>
          </a:fontRef>
        </dgm:style>
      </dgm:prSet>
      <dgm:spPr/>
      <dgm:t>
        <a:bodyPr/>
        <a:lstStyle/>
        <a:p>
          <a:r>
            <a:rPr lang="en-US" sz="1600" b="1" noProof="0" dirty="0"/>
            <a:t>cultural</a:t>
          </a:r>
        </a:p>
      </dgm:t>
    </dgm:pt>
    <dgm:pt modelId="{DD059CFA-3906-4EFD-AC84-02A4853D09E6}" type="parTrans" cxnId="{0A1F2B41-289A-4841-88B0-18657D157C86}">
      <dgm:prSet/>
      <dgm:spPr/>
      <dgm:t>
        <a:bodyPr/>
        <a:lstStyle/>
        <a:p>
          <a:endParaRPr lang="de-DE" sz="1600" b="1"/>
        </a:p>
      </dgm:t>
    </dgm:pt>
    <dgm:pt modelId="{2668267C-58EE-4D99-A17F-26C4C509E27F}" type="sibTrans" cxnId="{0A1F2B41-289A-4841-88B0-18657D157C86}">
      <dgm:prSet/>
      <dgm:spPr/>
      <dgm:t>
        <a:bodyPr/>
        <a:lstStyle/>
        <a:p>
          <a:endParaRPr lang="de-DE"/>
        </a:p>
      </dgm:t>
    </dgm:pt>
    <dgm:pt modelId="{AC654E82-9AD2-40DA-B4BD-4E1ED15882CA}">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taxes</a:t>
          </a:r>
        </a:p>
      </dgm:t>
    </dgm:pt>
    <dgm:pt modelId="{A97CE160-9BF2-45B1-B4B1-5548F07D9E23}" type="parTrans" cxnId="{39790709-0B13-4F14-A5F0-D6A35075C126}">
      <dgm:prSet/>
      <dgm:spPr/>
      <dgm:t>
        <a:bodyPr/>
        <a:lstStyle/>
        <a:p>
          <a:endParaRPr lang="de-DE"/>
        </a:p>
      </dgm:t>
    </dgm:pt>
    <dgm:pt modelId="{4CB931B1-FC72-4AD1-A717-78D16589D514}" type="sibTrans" cxnId="{39790709-0B13-4F14-A5F0-D6A35075C126}">
      <dgm:prSet/>
      <dgm:spPr/>
      <dgm:t>
        <a:bodyPr/>
        <a:lstStyle/>
        <a:p>
          <a:endParaRPr lang="de-DE"/>
        </a:p>
      </dgm:t>
    </dgm:pt>
    <dgm:pt modelId="{A7680D0E-CB9D-4C34-A9AC-AA26F1D6C14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charges</a:t>
          </a:r>
        </a:p>
      </dgm:t>
    </dgm:pt>
    <dgm:pt modelId="{4605B53C-8EE7-4D01-89A4-DE4BF0B7DFEB}" type="parTrans" cxnId="{96CCBB90-32E9-47F8-AE83-233EB92120AA}">
      <dgm:prSet/>
      <dgm:spPr/>
      <dgm:t>
        <a:bodyPr/>
        <a:lstStyle/>
        <a:p>
          <a:endParaRPr lang="de-DE"/>
        </a:p>
      </dgm:t>
    </dgm:pt>
    <dgm:pt modelId="{8DD6BF79-164F-44C9-83DB-F6024BEB5817}" type="sibTrans" cxnId="{96CCBB90-32E9-47F8-AE83-233EB92120AA}">
      <dgm:prSet/>
      <dgm:spPr/>
      <dgm:t>
        <a:bodyPr/>
        <a:lstStyle/>
        <a:p>
          <a:endParaRPr lang="de-DE"/>
        </a:p>
      </dgm:t>
    </dgm:pt>
    <dgm:pt modelId="{28C8E9B2-5804-421B-8EEE-0A6049A9649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ANSP</a:t>
          </a:r>
        </a:p>
      </dgm:t>
    </dgm:pt>
    <dgm:pt modelId="{7647FBEA-7E48-4E05-B74A-98C35BC51B05}" type="parTrans" cxnId="{AB26376E-2A65-4FB9-B6E0-B50CE4F1F001}">
      <dgm:prSet/>
      <dgm:spPr/>
      <dgm:t>
        <a:bodyPr/>
        <a:lstStyle/>
        <a:p>
          <a:endParaRPr lang="de-DE"/>
        </a:p>
      </dgm:t>
    </dgm:pt>
    <dgm:pt modelId="{5C655D1E-22B7-4C5F-937A-108CD4AC81C4}" type="sibTrans" cxnId="{AB26376E-2A65-4FB9-B6E0-B50CE4F1F001}">
      <dgm:prSet/>
      <dgm:spPr/>
      <dgm:t>
        <a:bodyPr/>
        <a:lstStyle/>
        <a:p>
          <a:endParaRPr lang="de-DE"/>
        </a:p>
      </dgm:t>
    </dgm:pt>
    <dgm:pt modelId="{6E342F04-E7BF-462C-8A10-26B6219AA7F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FIRs / UIRs</a:t>
          </a:r>
        </a:p>
      </dgm:t>
    </dgm:pt>
    <dgm:pt modelId="{E4C5CFF9-7E95-467B-BF28-BC6762B97C6E}" type="parTrans" cxnId="{33867E2D-187B-4BC8-AB20-3C255984A9CE}">
      <dgm:prSet/>
      <dgm:spPr/>
      <dgm:t>
        <a:bodyPr/>
        <a:lstStyle/>
        <a:p>
          <a:endParaRPr lang="de-DE"/>
        </a:p>
      </dgm:t>
    </dgm:pt>
    <dgm:pt modelId="{F12E9DE5-264D-4B84-8F0B-5AC5ACF6037E}" type="sibTrans" cxnId="{33867E2D-187B-4BC8-AB20-3C255984A9CE}">
      <dgm:prSet/>
      <dgm:spPr/>
      <dgm:t>
        <a:bodyPr/>
        <a:lstStyle/>
        <a:p>
          <a:endParaRPr lang="de-DE"/>
        </a:p>
      </dgm:t>
    </dgm:pt>
    <dgm:pt modelId="{CA2FB9F6-5CC7-42AE-883E-F90EB996533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ATS systems</a:t>
          </a:r>
        </a:p>
      </dgm:t>
    </dgm:pt>
    <dgm:pt modelId="{7EE35759-019C-42DF-86B9-9030BFA1864C}" type="parTrans" cxnId="{38F3661E-A8CE-4C43-8EB7-53EF82459FD8}">
      <dgm:prSet/>
      <dgm:spPr/>
      <dgm:t>
        <a:bodyPr/>
        <a:lstStyle/>
        <a:p>
          <a:endParaRPr lang="de-DE"/>
        </a:p>
      </dgm:t>
    </dgm:pt>
    <dgm:pt modelId="{B8AE5E06-1541-4FD1-87A0-3C554EEEB299}" type="sibTrans" cxnId="{38F3661E-A8CE-4C43-8EB7-53EF82459FD8}">
      <dgm:prSet/>
      <dgm:spPr/>
      <dgm:t>
        <a:bodyPr/>
        <a:lstStyle/>
        <a:p>
          <a:endParaRPr lang="de-DE"/>
        </a:p>
      </dgm:t>
    </dgm:pt>
    <dgm:pt modelId="{C7CF0CF7-94AD-4416-B4A5-7DE67A6798D4}">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operations/ procedures</a:t>
          </a:r>
        </a:p>
      </dgm:t>
    </dgm:pt>
    <dgm:pt modelId="{B3C0BA56-E659-4701-A2A6-F711C3BF759E}" type="parTrans" cxnId="{54E443E1-9125-481C-8BAD-16B8EE45A798}">
      <dgm:prSet/>
      <dgm:spPr/>
      <dgm:t>
        <a:bodyPr/>
        <a:lstStyle/>
        <a:p>
          <a:endParaRPr lang="de-DE"/>
        </a:p>
      </dgm:t>
    </dgm:pt>
    <dgm:pt modelId="{8B8A4D5F-29B0-45C2-8094-877CE3975320}" type="sibTrans" cxnId="{54E443E1-9125-481C-8BAD-16B8EE45A798}">
      <dgm:prSet/>
      <dgm:spPr/>
      <dgm:t>
        <a:bodyPr/>
        <a:lstStyle/>
        <a:p>
          <a:endParaRPr lang="de-DE"/>
        </a:p>
      </dgm:t>
    </dgm:pt>
    <dgm:pt modelId="{A321F88F-8CE6-4BB6-A4FD-CCAD9BD3899A}">
      <dgm:prSe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language</a:t>
          </a:r>
        </a:p>
      </dgm:t>
    </dgm:pt>
    <dgm:pt modelId="{08432353-BC43-4516-AC6C-E6B7C935BE8A}" type="parTrans" cxnId="{54337702-C2FF-42BF-A6E6-09799D779A5B}">
      <dgm:prSet/>
      <dgm:spPr/>
      <dgm:t>
        <a:bodyPr/>
        <a:lstStyle/>
        <a:p>
          <a:endParaRPr lang="de-DE"/>
        </a:p>
      </dgm:t>
    </dgm:pt>
    <dgm:pt modelId="{ADA8881A-C48F-4174-95E3-C06E2EB2531D}" type="sibTrans" cxnId="{54337702-C2FF-42BF-A6E6-09799D779A5B}">
      <dgm:prSet/>
      <dgm:spPr/>
      <dgm:t>
        <a:bodyPr/>
        <a:lstStyle/>
        <a:p>
          <a:endParaRPr lang="de-DE"/>
        </a:p>
      </dgm:t>
    </dgm:pt>
    <dgm:pt modelId="{785B5599-D1CB-4940-A970-BAD96AA539B3}">
      <dgm:prSe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law</a:t>
          </a:r>
        </a:p>
      </dgm:t>
    </dgm:pt>
    <dgm:pt modelId="{1697E588-74AD-4068-92CE-2C6706376D38}" type="parTrans" cxnId="{0FE22B94-1083-4F62-A509-20B91FF0F1B9}">
      <dgm:prSet/>
      <dgm:spPr/>
      <dgm:t>
        <a:bodyPr/>
        <a:lstStyle/>
        <a:p>
          <a:endParaRPr lang="de-DE"/>
        </a:p>
      </dgm:t>
    </dgm:pt>
    <dgm:pt modelId="{57BE78B7-40D7-4B97-8FFC-02420434E346}" type="sibTrans" cxnId="{0FE22B94-1083-4F62-A509-20B91FF0F1B9}">
      <dgm:prSet/>
      <dgm:spPr/>
      <dgm:t>
        <a:bodyPr/>
        <a:lstStyle/>
        <a:p>
          <a:endParaRPr lang="de-DE"/>
        </a:p>
      </dgm:t>
    </dgm:pt>
    <dgm:pt modelId="{0181C522-804B-4567-A419-41BB99193C5C}">
      <dgm:prSet custT="1">
        <dgm:style>
          <a:lnRef idx="0">
            <a:schemeClr val="accent5"/>
          </a:lnRef>
          <a:fillRef idx="3">
            <a:schemeClr val="accent5"/>
          </a:fillRef>
          <a:effectRef idx="3">
            <a:schemeClr val="accent5"/>
          </a:effectRef>
          <a:fontRef idx="minor">
            <a:schemeClr val="lt1"/>
          </a:fontRef>
        </dgm:style>
      </dgm:prSet>
      <dgm:spPr/>
      <dgm:t>
        <a:bodyPr/>
        <a:lstStyle/>
        <a:p>
          <a:r>
            <a:rPr lang="en-US" sz="1600" b="1" noProof="0" dirty="0"/>
            <a:t>labor</a:t>
          </a:r>
        </a:p>
      </dgm:t>
    </dgm:pt>
    <dgm:pt modelId="{F5778E97-EBD9-4BBC-B517-A3BBD9AA80C3}" type="parTrans" cxnId="{84A9A9B8-9169-4DAB-83E9-80D07B7D3752}">
      <dgm:prSet/>
      <dgm:spPr/>
      <dgm:t>
        <a:bodyPr/>
        <a:lstStyle/>
        <a:p>
          <a:endParaRPr lang="de-DE"/>
        </a:p>
      </dgm:t>
    </dgm:pt>
    <dgm:pt modelId="{E7323E2D-29AB-4394-BF70-A55A81574BB2}" type="sibTrans" cxnId="{84A9A9B8-9169-4DAB-83E9-80D07B7D3752}">
      <dgm:prSet/>
      <dgm:spPr/>
      <dgm:t>
        <a:bodyPr/>
        <a:lstStyle/>
        <a:p>
          <a:endParaRPr lang="de-DE"/>
        </a:p>
      </dgm:t>
    </dgm:pt>
    <dgm:pt modelId="{C795FE23-460A-4218-81A6-12282E022172}">
      <dgm:prSe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unions</a:t>
          </a:r>
        </a:p>
      </dgm:t>
    </dgm:pt>
    <dgm:pt modelId="{18C35619-2D01-4BFE-86D1-C03F53AEC0D7}" type="parTrans" cxnId="{4777929A-62EA-4B4B-BBBA-478ED40C5C03}">
      <dgm:prSet/>
      <dgm:spPr/>
      <dgm:t>
        <a:bodyPr/>
        <a:lstStyle/>
        <a:p>
          <a:endParaRPr lang="de-DE"/>
        </a:p>
      </dgm:t>
    </dgm:pt>
    <dgm:pt modelId="{DBF9D834-5512-4C89-BC6B-3D9158EF1438}" type="sibTrans" cxnId="{4777929A-62EA-4B4B-BBBA-478ED40C5C03}">
      <dgm:prSet/>
      <dgm:spPr/>
      <dgm:t>
        <a:bodyPr/>
        <a:lstStyle/>
        <a:p>
          <a:endParaRPr lang="de-DE"/>
        </a:p>
      </dgm:t>
    </dgm:pt>
    <dgm:pt modelId="{B02F8B33-558A-4D6B-AF35-21CD106C886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ATFM</a:t>
          </a:r>
        </a:p>
      </dgm:t>
    </dgm:pt>
    <dgm:pt modelId="{1550650F-5FF9-44B9-9330-9FED2BFA8585}" type="parTrans" cxnId="{83389620-BF6B-4B68-BAE7-2EC98DE2DF31}">
      <dgm:prSet/>
      <dgm:spPr/>
      <dgm:t>
        <a:bodyPr/>
        <a:lstStyle/>
        <a:p>
          <a:endParaRPr lang="de-DE"/>
        </a:p>
      </dgm:t>
    </dgm:pt>
    <dgm:pt modelId="{64966D0C-9F9F-486B-9181-1D101A7D6D92}" type="sibTrans" cxnId="{83389620-BF6B-4B68-BAE7-2EC98DE2DF31}">
      <dgm:prSet/>
      <dgm:spPr/>
      <dgm:t>
        <a:bodyPr/>
        <a:lstStyle/>
        <a:p>
          <a:endParaRPr lang="de-DE"/>
        </a:p>
      </dgm:t>
    </dgm:pt>
    <dgm:pt modelId="{E1D38AAA-00DB-4260-A1FA-ED6A2E3BE1CC}">
      <dgm:prSet custT="1">
        <dgm:style>
          <a:lnRef idx="0">
            <a:schemeClr val="accent2"/>
          </a:lnRef>
          <a:fillRef idx="3">
            <a:schemeClr val="accent2"/>
          </a:fillRef>
          <a:effectRef idx="3">
            <a:schemeClr val="accent2"/>
          </a:effectRef>
          <a:fontRef idx="minor">
            <a:schemeClr val="lt1"/>
          </a:fontRef>
        </dgm:style>
      </dgm:prSet>
      <dgm:spPr/>
      <dgm:t>
        <a:bodyPr/>
        <a:lstStyle/>
        <a:p>
          <a:r>
            <a:rPr lang="en-US" sz="1400" b="1" noProof="0" dirty="0"/>
            <a:t>practices</a:t>
          </a:r>
        </a:p>
      </dgm:t>
    </dgm:pt>
    <dgm:pt modelId="{1284AE85-C864-4D62-B9DB-DC20E97864DE}" type="parTrans" cxnId="{99082964-1E0D-4B96-AE5C-4C2483FB9209}">
      <dgm:prSet/>
      <dgm:spPr/>
      <dgm:t>
        <a:bodyPr/>
        <a:lstStyle/>
        <a:p>
          <a:endParaRPr lang="de-DE"/>
        </a:p>
      </dgm:t>
    </dgm:pt>
    <dgm:pt modelId="{92103B4E-C703-4362-8CEE-CFC2261C3846}" type="sibTrans" cxnId="{99082964-1E0D-4B96-AE5C-4C2483FB9209}">
      <dgm:prSet/>
      <dgm:spPr/>
      <dgm:t>
        <a:bodyPr/>
        <a:lstStyle/>
        <a:p>
          <a:endParaRPr lang="de-DE"/>
        </a:p>
      </dgm:t>
    </dgm:pt>
    <dgm:pt modelId="{652CCADE-1022-4A2A-849D-29BA7A136B65}">
      <dgm:prSe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pensions</a:t>
          </a:r>
        </a:p>
      </dgm:t>
    </dgm:pt>
    <dgm:pt modelId="{CC293014-3B4D-4759-873A-69A1CEBD388E}" type="parTrans" cxnId="{AD607F2C-B557-4DE8-AC85-C55F137CC52C}">
      <dgm:prSet/>
      <dgm:spPr/>
      <dgm:t>
        <a:bodyPr/>
        <a:lstStyle/>
        <a:p>
          <a:endParaRPr lang="de-DE"/>
        </a:p>
      </dgm:t>
    </dgm:pt>
    <dgm:pt modelId="{54BB5D32-FACF-4CDD-B9AD-D80E4EBCF9C6}" type="sibTrans" cxnId="{AD607F2C-B557-4DE8-AC85-C55F137CC52C}">
      <dgm:prSet/>
      <dgm:spPr/>
      <dgm:t>
        <a:bodyPr/>
        <a:lstStyle/>
        <a:p>
          <a:endParaRPr lang="de-DE"/>
        </a:p>
      </dgm:t>
    </dgm:pt>
    <dgm:pt modelId="{6A3138CE-5401-4501-9094-79D5354B4948}">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600" b="1" noProof="0" dirty="0"/>
            <a:t>DCB</a:t>
          </a:r>
        </a:p>
      </dgm:t>
    </dgm:pt>
    <dgm:pt modelId="{8E4808C1-C671-4260-A13A-227750915A79}" type="parTrans" cxnId="{D0B5BCD0-886B-41F7-98C6-C39A62424B8C}">
      <dgm:prSet/>
      <dgm:spPr/>
      <dgm:t>
        <a:bodyPr/>
        <a:lstStyle/>
        <a:p>
          <a:endParaRPr lang="de-DE"/>
        </a:p>
      </dgm:t>
    </dgm:pt>
    <dgm:pt modelId="{DDFCDE0A-EDB8-491A-B215-36A8E1527630}" type="sibTrans" cxnId="{D0B5BCD0-886B-41F7-98C6-C39A62424B8C}">
      <dgm:prSet/>
      <dgm:spPr/>
      <dgm:t>
        <a:bodyPr/>
        <a:lstStyle/>
        <a:p>
          <a:endParaRPr lang="de-DE"/>
        </a:p>
      </dgm:t>
    </dgm:pt>
    <dgm:pt modelId="{5AF6B69E-087F-400B-9F40-C50CFCA28334}" type="pres">
      <dgm:prSet presAssocID="{781BAF7F-2996-4868-BC29-C5DC03D540DD}" presName="Name0" presStyleCnt="0">
        <dgm:presLayoutVars>
          <dgm:chMax val="1"/>
          <dgm:chPref val="1"/>
          <dgm:dir/>
          <dgm:animOne val="branch"/>
          <dgm:animLvl val="lvl"/>
        </dgm:presLayoutVars>
      </dgm:prSet>
      <dgm:spPr/>
      <dgm:t>
        <a:bodyPr/>
        <a:lstStyle/>
        <a:p>
          <a:endParaRPr lang="de-DE"/>
        </a:p>
      </dgm:t>
    </dgm:pt>
    <dgm:pt modelId="{A6398527-BB0F-49A3-9128-0F9ACEA49545}" type="pres">
      <dgm:prSet presAssocID="{6064DA3C-4289-4BA3-B000-0FE9134963CE}" presName="textCenter" presStyleLbl="node1" presStyleIdx="0" presStyleCnt="19" custScaleX="289479" custScaleY="65237" custLinFactNeighborX="21965" custLinFactNeighborY="3675"/>
      <dgm:spPr/>
      <dgm:t>
        <a:bodyPr/>
        <a:lstStyle/>
        <a:p>
          <a:endParaRPr lang="de-DE"/>
        </a:p>
      </dgm:t>
    </dgm:pt>
    <dgm:pt modelId="{79A5192D-3354-4790-AE43-4FB48B1B1093}" type="pres">
      <dgm:prSet presAssocID="{6064DA3C-4289-4BA3-B000-0FE9134963CE}" presName="cycle_1" presStyleCnt="0"/>
      <dgm:spPr/>
    </dgm:pt>
    <dgm:pt modelId="{E496382E-FA0D-44D9-A4F3-039604C499ED}" type="pres">
      <dgm:prSet presAssocID="{072850EA-2BDC-4D7D-BAE2-00493D1BF264}" presName="childCenter1" presStyleLbl="node1" presStyleIdx="1" presStyleCnt="19" custScaleX="323915" custScaleY="132587" custLinFactNeighborX="-64351" custLinFactNeighborY="24649"/>
      <dgm:spPr/>
      <dgm:t>
        <a:bodyPr/>
        <a:lstStyle/>
        <a:p>
          <a:endParaRPr lang="de-DE"/>
        </a:p>
      </dgm:t>
    </dgm:pt>
    <dgm:pt modelId="{306A2286-926E-45C9-9959-8739B062814A}" type="pres">
      <dgm:prSet presAssocID="{A97CE160-9BF2-45B1-B4B1-5548F07D9E23}" presName="Name141" presStyleLbl="parChTrans1D3" presStyleIdx="0" presStyleCnt="13" custSzX="257037"/>
      <dgm:spPr/>
      <dgm:t>
        <a:bodyPr/>
        <a:lstStyle/>
        <a:p>
          <a:endParaRPr lang="de-DE"/>
        </a:p>
      </dgm:t>
    </dgm:pt>
    <dgm:pt modelId="{6C333B8F-AC1F-436D-97CA-F8B6AA26E94F}" type="pres">
      <dgm:prSet presAssocID="{AC654E82-9AD2-40DA-B4BD-4E1ED15882CA}" presName="text1" presStyleLbl="node1" presStyleIdx="2" presStyleCnt="19" custScaleX="221959" custScaleY="132587" custRadScaleRad="231094" custRadScaleInc="-34850">
        <dgm:presLayoutVars>
          <dgm:bulletEnabled val="1"/>
        </dgm:presLayoutVars>
      </dgm:prSet>
      <dgm:spPr/>
      <dgm:t>
        <a:bodyPr/>
        <a:lstStyle/>
        <a:p>
          <a:endParaRPr lang="de-DE"/>
        </a:p>
      </dgm:t>
    </dgm:pt>
    <dgm:pt modelId="{85FA4724-2DCC-41B1-A4AE-A0D492FC8B5F}" type="pres">
      <dgm:prSet presAssocID="{4605B53C-8EE7-4D01-89A4-DE4BF0B7DFEB}" presName="Name141" presStyleLbl="parChTrans1D3" presStyleIdx="1" presStyleCnt="13" custSzX="257037"/>
      <dgm:spPr/>
      <dgm:t>
        <a:bodyPr/>
        <a:lstStyle/>
        <a:p>
          <a:endParaRPr lang="de-DE"/>
        </a:p>
      </dgm:t>
    </dgm:pt>
    <dgm:pt modelId="{90ACCFB9-E06E-42DA-8D69-09AADBB93946}" type="pres">
      <dgm:prSet presAssocID="{A7680D0E-CB9D-4C34-A9AC-AA26F1D6C142}" presName="text1" presStyleLbl="node1" presStyleIdx="3" presStyleCnt="19" custScaleX="221959" custScaleY="132587" custRadScaleRad="58234" custRadScaleInc="-72987">
        <dgm:presLayoutVars>
          <dgm:bulletEnabled val="1"/>
        </dgm:presLayoutVars>
      </dgm:prSet>
      <dgm:spPr/>
      <dgm:t>
        <a:bodyPr/>
        <a:lstStyle/>
        <a:p>
          <a:endParaRPr lang="de-DE"/>
        </a:p>
      </dgm:t>
    </dgm:pt>
    <dgm:pt modelId="{138F4781-1EE7-411F-B4EE-6526F0A09177}" type="pres">
      <dgm:prSet presAssocID="{EA297F4F-800C-48EE-8D8B-6D30E14EF4D9}" presName="Name144" presStyleLbl="parChTrans1D2" presStyleIdx="0" presStyleCnt="5" custScaleX="32835"/>
      <dgm:spPr/>
      <dgm:t>
        <a:bodyPr/>
        <a:lstStyle/>
        <a:p>
          <a:endParaRPr lang="de-DE"/>
        </a:p>
      </dgm:t>
    </dgm:pt>
    <dgm:pt modelId="{A7EF7727-9DD0-440D-824C-0663AE975A80}" type="pres">
      <dgm:prSet presAssocID="{6064DA3C-4289-4BA3-B000-0FE9134963CE}" presName="cycle_2" presStyleCnt="0"/>
      <dgm:spPr/>
    </dgm:pt>
    <dgm:pt modelId="{E2587658-F1FD-43E7-AF26-6EF469B5FE1A}" type="pres">
      <dgm:prSet presAssocID="{2FFE8BD8-652D-4F61-951B-F3D53520464D}" presName="childCenter2" presStyleLbl="node1" presStyleIdx="4" presStyleCnt="19" custScaleX="221959" custScaleY="112407" custLinFactNeighborX="29806" custLinFactNeighborY="-31983"/>
      <dgm:spPr/>
      <dgm:t>
        <a:bodyPr/>
        <a:lstStyle/>
        <a:p>
          <a:endParaRPr lang="de-DE"/>
        </a:p>
      </dgm:t>
    </dgm:pt>
    <dgm:pt modelId="{71BBDD5F-97DE-4638-9DBD-A7575F2935D4}" type="pres">
      <dgm:prSet presAssocID="{7647FBEA-7E48-4E05-B74A-98C35BC51B05}" presName="Name218" presStyleLbl="parChTrans1D3" presStyleIdx="2" presStyleCnt="13" custSzX="300722"/>
      <dgm:spPr/>
      <dgm:t>
        <a:bodyPr/>
        <a:lstStyle/>
        <a:p>
          <a:endParaRPr lang="de-DE"/>
        </a:p>
      </dgm:t>
    </dgm:pt>
    <dgm:pt modelId="{9E7A96BB-C7F5-4F4E-AB6F-A749EF7668C5}" type="pres">
      <dgm:prSet presAssocID="{28C8E9B2-5804-421B-8EEE-0A6049A96492}" presName="text2" presStyleLbl="node1" presStyleIdx="5" presStyleCnt="19" custScaleX="221959" custScaleY="112407" custRadScaleRad="186725" custRadScaleInc="-10195">
        <dgm:presLayoutVars>
          <dgm:bulletEnabled val="1"/>
        </dgm:presLayoutVars>
      </dgm:prSet>
      <dgm:spPr/>
      <dgm:t>
        <a:bodyPr/>
        <a:lstStyle/>
        <a:p>
          <a:endParaRPr lang="de-DE"/>
        </a:p>
      </dgm:t>
    </dgm:pt>
    <dgm:pt modelId="{6EB1609A-EEC9-4FFB-9C09-CF9EB38CA968}" type="pres">
      <dgm:prSet presAssocID="{E4C5CFF9-7E95-467B-BF28-BC6762B97C6E}" presName="Name218" presStyleLbl="parChTrans1D3" presStyleIdx="3" presStyleCnt="13" custSzX="300718"/>
      <dgm:spPr/>
      <dgm:t>
        <a:bodyPr/>
        <a:lstStyle/>
        <a:p>
          <a:endParaRPr lang="de-DE"/>
        </a:p>
      </dgm:t>
    </dgm:pt>
    <dgm:pt modelId="{55D1CCB3-BE42-4A40-AE78-F7FD39AEFBB4}" type="pres">
      <dgm:prSet presAssocID="{6E342F04-E7BF-462C-8A10-26B6219AA7FE}" presName="text2" presStyleLbl="node1" presStyleIdx="6" presStyleCnt="19" custScaleX="221959" custScaleY="112407" custRadScaleRad="254642" custRadScaleInc="-39768">
        <dgm:presLayoutVars>
          <dgm:bulletEnabled val="1"/>
        </dgm:presLayoutVars>
      </dgm:prSet>
      <dgm:spPr/>
      <dgm:t>
        <a:bodyPr/>
        <a:lstStyle/>
        <a:p>
          <a:endParaRPr lang="de-DE"/>
        </a:p>
      </dgm:t>
    </dgm:pt>
    <dgm:pt modelId="{D36B9A3F-A69A-44DB-B9F5-DE03BFD13A0D}" type="pres">
      <dgm:prSet presAssocID="{A0FC334A-78D4-493F-9595-07BAF8026BD0}" presName="Name221" presStyleLbl="parChTrans1D2" presStyleIdx="1" presStyleCnt="5" custScaleX="28804"/>
      <dgm:spPr/>
      <dgm:t>
        <a:bodyPr/>
        <a:lstStyle/>
        <a:p>
          <a:endParaRPr lang="de-DE"/>
        </a:p>
      </dgm:t>
    </dgm:pt>
    <dgm:pt modelId="{DA65EE97-3650-45EE-AD63-85035FB4B81F}" type="pres">
      <dgm:prSet presAssocID="{6064DA3C-4289-4BA3-B000-0FE9134963CE}" presName="cycle_3" presStyleCnt="0"/>
      <dgm:spPr/>
    </dgm:pt>
    <dgm:pt modelId="{689176A6-14B4-418E-AE78-1E8D06CB6B7C}" type="pres">
      <dgm:prSet presAssocID="{4F6646A3-2F2E-4E62-A426-498DBD03D699}" presName="childCenter3" presStyleLbl="node1" presStyleIdx="7" presStyleCnt="19" custScaleX="276228" custScaleY="135653" custLinFactNeighborX="43175" custLinFactNeighborY="-59790"/>
      <dgm:spPr/>
      <dgm:t>
        <a:bodyPr/>
        <a:lstStyle/>
        <a:p>
          <a:endParaRPr lang="de-DE"/>
        </a:p>
      </dgm:t>
    </dgm:pt>
    <dgm:pt modelId="{EA6F3042-2ACD-4570-B31E-8F462121D22A}" type="pres">
      <dgm:prSet presAssocID="{7EE35759-019C-42DF-86B9-9030BFA1864C}" presName="Name285" presStyleLbl="parChTrans1D3" presStyleIdx="4" presStyleCnt="13" custSzX="368531"/>
      <dgm:spPr/>
      <dgm:t>
        <a:bodyPr/>
        <a:lstStyle/>
        <a:p>
          <a:endParaRPr lang="de-DE"/>
        </a:p>
      </dgm:t>
    </dgm:pt>
    <dgm:pt modelId="{966D0B9B-7AA8-4B60-ABE5-3FF56C30CD0F}" type="pres">
      <dgm:prSet presAssocID="{CA2FB9F6-5CC7-42AE-883E-F90EB996533F}" presName="text3" presStyleLbl="node1" presStyleIdx="8" presStyleCnt="19" custScaleX="413562" custScaleY="135653" custRadScaleRad="499405" custRadScaleInc="148446">
        <dgm:presLayoutVars>
          <dgm:bulletEnabled val="1"/>
        </dgm:presLayoutVars>
      </dgm:prSet>
      <dgm:spPr/>
      <dgm:t>
        <a:bodyPr/>
        <a:lstStyle/>
        <a:p>
          <a:endParaRPr lang="de-DE"/>
        </a:p>
      </dgm:t>
    </dgm:pt>
    <dgm:pt modelId="{F30680BC-DD17-4735-8D21-6E57E22B32AF}" type="pres">
      <dgm:prSet presAssocID="{B3C0BA56-E659-4701-A2A6-F711C3BF759E}" presName="Name285" presStyleLbl="parChTrans1D3" presStyleIdx="5" presStyleCnt="13" custSzX="368531"/>
      <dgm:spPr/>
      <dgm:t>
        <a:bodyPr/>
        <a:lstStyle/>
        <a:p>
          <a:endParaRPr lang="de-DE"/>
        </a:p>
      </dgm:t>
    </dgm:pt>
    <dgm:pt modelId="{AB32E8C0-32DE-42BA-97BF-B3189F698286}" type="pres">
      <dgm:prSet presAssocID="{C7CF0CF7-94AD-4416-B4A5-7DE67A6798D4}" presName="text3" presStyleLbl="node1" presStyleIdx="9" presStyleCnt="19" custScaleX="428916" custScaleY="135653" custRadScaleRad="362292" custRadScaleInc="-31971">
        <dgm:presLayoutVars>
          <dgm:bulletEnabled val="1"/>
        </dgm:presLayoutVars>
      </dgm:prSet>
      <dgm:spPr/>
      <dgm:t>
        <a:bodyPr/>
        <a:lstStyle/>
        <a:p>
          <a:endParaRPr lang="de-DE"/>
        </a:p>
      </dgm:t>
    </dgm:pt>
    <dgm:pt modelId="{6D57DBC9-0CC8-4E7A-B6E9-04FE8B167D49}" type="pres">
      <dgm:prSet presAssocID="{8E4808C1-C671-4260-A13A-227750915A79}" presName="Name285" presStyleLbl="parChTrans1D3" presStyleIdx="6" presStyleCnt="13" custSzX="368531"/>
      <dgm:spPr/>
      <dgm:t>
        <a:bodyPr/>
        <a:lstStyle/>
        <a:p>
          <a:endParaRPr lang="de-DE"/>
        </a:p>
      </dgm:t>
    </dgm:pt>
    <dgm:pt modelId="{ABA6B340-F641-41FE-8D2C-50F582F82CBA}" type="pres">
      <dgm:prSet presAssocID="{6A3138CE-5401-4501-9094-79D5354B4948}" presName="text3" presStyleLbl="node1" presStyleIdx="10" presStyleCnt="19" custScaleX="221959" custScaleY="135653" custRadScaleRad="11162" custRadScaleInc="-183620">
        <dgm:presLayoutVars>
          <dgm:bulletEnabled val="1"/>
        </dgm:presLayoutVars>
      </dgm:prSet>
      <dgm:spPr/>
      <dgm:t>
        <a:bodyPr/>
        <a:lstStyle/>
        <a:p>
          <a:endParaRPr lang="de-DE"/>
        </a:p>
      </dgm:t>
    </dgm:pt>
    <dgm:pt modelId="{FA87519B-04FE-44D0-AA42-A5DC382915EA}" type="pres">
      <dgm:prSet presAssocID="{1550650F-5FF9-44B9-9330-9FED2BFA8585}" presName="Name285" presStyleLbl="parChTrans1D3" presStyleIdx="7" presStyleCnt="13"/>
      <dgm:spPr/>
      <dgm:t>
        <a:bodyPr/>
        <a:lstStyle/>
        <a:p>
          <a:endParaRPr lang="de-DE"/>
        </a:p>
      </dgm:t>
    </dgm:pt>
    <dgm:pt modelId="{3C508DA3-F351-411E-B50B-1C362440E93C}" type="pres">
      <dgm:prSet presAssocID="{B02F8B33-558A-4D6B-AF35-21CD106C8862}" presName="text3" presStyleLbl="node1" presStyleIdx="11" presStyleCnt="19" custScaleX="244203" custScaleY="135653" custRadScaleRad="206779" custRadScaleInc="-372223">
        <dgm:presLayoutVars>
          <dgm:bulletEnabled val="1"/>
        </dgm:presLayoutVars>
      </dgm:prSet>
      <dgm:spPr/>
      <dgm:t>
        <a:bodyPr/>
        <a:lstStyle/>
        <a:p>
          <a:endParaRPr lang="de-DE"/>
        </a:p>
      </dgm:t>
    </dgm:pt>
    <dgm:pt modelId="{9EE295E0-D665-41E4-AE04-A56F2D1FEE80}" type="pres">
      <dgm:prSet presAssocID="{52F91E2C-7003-465E-91DC-AED9F0533FC9}" presName="Name288" presStyleLbl="parChTrans1D2" presStyleIdx="2" presStyleCnt="5" custScaleX="16988"/>
      <dgm:spPr/>
      <dgm:t>
        <a:bodyPr/>
        <a:lstStyle/>
        <a:p>
          <a:endParaRPr lang="de-DE"/>
        </a:p>
      </dgm:t>
    </dgm:pt>
    <dgm:pt modelId="{290C8192-9C26-4B1E-89AB-01F23A69DDB9}" type="pres">
      <dgm:prSet presAssocID="{6064DA3C-4289-4BA3-B000-0FE9134963CE}" presName="cycle_4" presStyleCnt="0"/>
      <dgm:spPr/>
    </dgm:pt>
    <dgm:pt modelId="{A828037F-D93C-49E3-9CC2-2936A18885BB}" type="pres">
      <dgm:prSet presAssocID="{57F33269-E256-4C4B-A6D0-E91374BE6AE9}" presName="childCenter4" presStyleLbl="node1" presStyleIdx="12" presStyleCnt="19" custScaleX="221959" custScaleY="97368" custLinFactNeighborX="-30852" custLinFactNeighborY="-10948"/>
      <dgm:spPr/>
      <dgm:t>
        <a:bodyPr/>
        <a:lstStyle/>
        <a:p>
          <a:endParaRPr lang="de-DE"/>
        </a:p>
      </dgm:t>
    </dgm:pt>
    <dgm:pt modelId="{B80C25CC-8BED-4BE6-B969-99954E52C9C5}" type="pres">
      <dgm:prSet presAssocID="{08432353-BC43-4516-AC6C-E6B7C935BE8A}" presName="Name342" presStyleLbl="parChTrans1D3" presStyleIdx="8" presStyleCnt="13" custSzX="797962"/>
      <dgm:spPr/>
      <dgm:t>
        <a:bodyPr/>
        <a:lstStyle/>
        <a:p>
          <a:endParaRPr lang="de-DE"/>
        </a:p>
      </dgm:t>
    </dgm:pt>
    <dgm:pt modelId="{BFEAF616-F58D-4D4D-BFB7-47818D0C7AF8}" type="pres">
      <dgm:prSet presAssocID="{A321F88F-8CE6-4BB6-A4FD-CCAD9BD3899A}" presName="text4" presStyleLbl="node1" presStyleIdx="13" presStyleCnt="19" custScaleX="221959" custScaleY="97368" custRadScaleRad="94409" custRadScaleInc="37032">
        <dgm:presLayoutVars>
          <dgm:bulletEnabled val="1"/>
        </dgm:presLayoutVars>
      </dgm:prSet>
      <dgm:spPr/>
      <dgm:t>
        <a:bodyPr/>
        <a:lstStyle/>
        <a:p>
          <a:endParaRPr lang="de-DE"/>
        </a:p>
      </dgm:t>
    </dgm:pt>
    <dgm:pt modelId="{09968630-7567-4608-8D45-51E05EB34C79}" type="pres">
      <dgm:prSet presAssocID="{1284AE85-C864-4D62-B9DB-DC20E97864DE}" presName="Name342" presStyleLbl="parChTrans1D3" presStyleIdx="9" presStyleCnt="13" custSzX="797962"/>
      <dgm:spPr/>
      <dgm:t>
        <a:bodyPr/>
        <a:lstStyle/>
        <a:p>
          <a:endParaRPr lang="de-DE"/>
        </a:p>
      </dgm:t>
    </dgm:pt>
    <dgm:pt modelId="{B1043E96-1613-453B-92BC-B702A60013C9}" type="pres">
      <dgm:prSet presAssocID="{E1D38AAA-00DB-4260-A1FA-ED6A2E3BE1CC}" presName="text4" presStyleLbl="node1" presStyleIdx="14" presStyleCnt="19" custScaleX="221959" custScaleY="97368" custRadScaleRad="290242" custRadScaleInc="1762">
        <dgm:presLayoutVars>
          <dgm:bulletEnabled val="1"/>
        </dgm:presLayoutVars>
      </dgm:prSet>
      <dgm:spPr/>
      <dgm:t>
        <a:bodyPr/>
        <a:lstStyle/>
        <a:p>
          <a:endParaRPr lang="de-DE"/>
        </a:p>
      </dgm:t>
    </dgm:pt>
    <dgm:pt modelId="{B09A08D8-6940-424E-A790-8E3316ADFB12}" type="pres">
      <dgm:prSet presAssocID="{DD059CFA-3906-4EFD-AC84-02A4853D09E6}" presName="Name345" presStyleLbl="parChTrans1D2" presStyleIdx="3" presStyleCnt="5" custScaleX="13666"/>
      <dgm:spPr/>
      <dgm:t>
        <a:bodyPr/>
        <a:lstStyle/>
        <a:p>
          <a:endParaRPr lang="de-DE"/>
        </a:p>
      </dgm:t>
    </dgm:pt>
    <dgm:pt modelId="{7DBEE59C-DBF2-4E7D-B7E7-BE5B8592EB58}" type="pres">
      <dgm:prSet presAssocID="{6064DA3C-4289-4BA3-B000-0FE9134963CE}" presName="cycle_5" presStyleCnt="0"/>
      <dgm:spPr/>
    </dgm:pt>
    <dgm:pt modelId="{F1723DE8-3EF5-4864-AC49-32505DDC37A7}" type="pres">
      <dgm:prSet presAssocID="{0181C522-804B-4567-A419-41BB99193C5C}" presName="childCenter5" presStyleLbl="node1" presStyleIdx="15" presStyleCnt="19" custScaleX="221959" custScaleY="119838" custLinFactNeighborX="-67427" custLinFactNeighborY="20901"/>
      <dgm:spPr/>
      <dgm:t>
        <a:bodyPr/>
        <a:lstStyle/>
        <a:p>
          <a:endParaRPr lang="de-DE"/>
        </a:p>
      </dgm:t>
    </dgm:pt>
    <dgm:pt modelId="{3EB8F644-1530-4C91-B50F-CE1B4FD9FFF7}" type="pres">
      <dgm:prSet presAssocID="{1697E588-74AD-4068-92CE-2C6706376D38}" presName="Name389" presStyleLbl="parChTrans1D3" presStyleIdx="10" presStyleCnt="13" custSzX="300708"/>
      <dgm:spPr/>
      <dgm:t>
        <a:bodyPr/>
        <a:lstStyle/>
        <a:p>
          <a:endParaRPr lang="de-DE"/>
        </a:p>
      </dgm:t>
    </dgm:pt>
    <dgm:pt modelId="{AA8E362A-A818-4935-8AD7-E5012134AFD7}" type="pres">
      <dgm:prSet presAssocID="{785B5599-D1CB-4940-A970-BAD96AA539B3}" presName="text5" presStyleLbl="node1" presStyleIdx="16" presStyleCnt="19" custScaleX="221959" custScaleY="119838" custRadScaleRad="347106" custRadScaleInc="-183189">
        <dgm:presLayoutVars>
          <dgm:bulletEnabled val="1"/>
        </dgm:presLayoutVars>
      </dgm:prSet>
      <dgm:spPr/>
      <dgm:t>
        <a:bodyPr/>
        <a:lstStyle/>
        <a:p>
          <a:endParaRPr lang="de-DE"/>
        </a:p>
      </dgm:t>
    </dgm:pt>
    <dgm:pt modelId="{F4518667-501C-48B7-8321-18316D507DB5}" type="pres">
      <dgm:prSet presAssocID="{CC293014-3B4D-4759-873A-69A1CEBD388E}" presName="Name389" presStyleLbl="parChTrans1D3" presStyleIdx="11" presStyleCnt="13" custSzX="300708"/>
      <dgm:spPr/>
      <dgm:t>
        <a:bodyPr/>
        <a:lstStyle/>
        <a:p>
          <a:endParaRPr lang="de-DE"/>
        </a:p>
      </dgm:t>
    </dgm:pt>
    <dgm:pt modelId="{1ECD5670-E371-4FD7-B359-B0B298AD30AD}" type="pres">
      <dgm:prSet presAssocID="{652CCADE-1022-4A2A-849D-29BA7A136B65}" presName="text5" presStyleLbl="node1" presStyleIdx="17" presStyleCnt="19" custScaleX="221959" custScaleY="119838" custRadScaleRad="299096" custRadScaleInc="291948">
        <dgm:presLayoutVars>
          <dgm:bulletEnabled val="1"/>
        </dgm:presLayoutVars>
      </dgm:prSet>
      <dgm:spPr/>
      <dgm:t>
        <a:bodyPr/>
        <a:lstStyle/>
        <a:p>
          <a:endParaRPr lang="de-DE"/>
        </a:p>
      </dgm:t>
    </dgm:pt>
    <dgm:pt modelId="{D006FE2C-4999-44DC-B751-16AB7FB1F9AB}" type="pres">
      <dgm:prSet presAssocID="{18C35619-2D01-4BFE-86D1-C03F53AEC0D7}" presName="Name389" presStyleLbl="parChTrans1D3" presStyleIdx="12" presStyleCnt="13" custSzX="300708"/>
      <dgm:spPr/>
      <dgm:t>
        <a:bodyPr/>
        <a:lstStyle/>
        <a:p>
          <a:endParaRPr lang="de-DE"/>
        </a:p>
      </dgm:t>
    </dgm:pt>
    <dgm:pt modelId="{2B87E513-2E4F-4D72-B259-588346CE1963}" type="pres">
      <dgm:prSet presAssocID="{C795FE23-460A-4218-81A6-12282E022172}" presName="text5" presStyleLbl="node1" presStyleIdx="18" presStyleCnt="19" custScaleX="303081" custScaleY="119838" custRadScaleRad="389240" custRadScaleInc="52753">
        <dgm:presLayoutVars>
          <dgm:bulletEnabled val="1"/>
        </dgm:presLayoutVars>
      </dgm:prSet>
      <dgm:spPr/>
      <dgm:t>
        <a:bodyPr/>
        <a:lstStyle/>
        <a:p>
          <a:endParaRPr lang="de-DE"/>
        </a:p>
      </dgm:t>
    </dgm:pt>
    <dgm:pt modelId="{046A1FF0-62EF-4203-8796-586277FB1FA2}" type="pres">
      <dgm:prSet presAssocID="{F5778E97-EBD9-4BBC-B517-A3BBD9AA80C3}" presName="Name392" presStyleLbl="parChTrans1D2" presStyleIdx="4" presStyleCnt="5" custScaleX="19329"/>
      <dgm:spPr/>
      <dgm:t>
        <a:bodyPr/>
        <a:lstStyle/>
        <a:p>
          <a:endParaRPr lang="de-DE"/>
        </a:p>
      </dgm:t>
    </dgm:pt>
  </dgm:ptLst>
  <dgm:cxnLst>
    <dgm:cxn modelId="{2520B527-8B7C-4560-9D2D-788451784496}" type="presOf" srcId="{52F91E2C-7003-465E-91DC-AED9F0533FC9}" destId="{9EE295E0-D665-41E4-AE04-A56F2D1FEE80}" srcOrd="0" destOrd="0" presId="urn:microsoft.com/office/officeart/2008/layout/RadialCluster"/>
    <dgm:cxn modelId="{B6FCC71A-D1ED-483C-A02A-8B6084A1F1D3}" type="presOf" srcId="{781BAF7F-2996-4868-BC29-C5DC03D540DD}" destId="{5AF6B69E-087F-400B-9F40-C50CFCA28334}" srcOrd="0" destOrd="0" presId="urn:microsoft.com/office/officeart/2008/layout/RadialCluster"/>
    <dgm:cxn modelId="{99082964-1E0D-4B96-AE5C-4C2483FB9209}" srcId="{57F33269-E256-4C4B-A6D0-E91374BE6AE9}" destId="{E1D38AAA-00DB-4260-A1FA-ED6A2E3BE1CC}" srcOrd="1" destOrd="0" parTransId="{1284AE85-C864-4D62-B9DB-DC20E97864DE}" sibTransId="{92103B4E-C703-4362-8CEE-CFC2261C3846}"/>
    <dgm:cxn modelId="{C1F32B55-C42A-4E0B-99BC-D0769B97AE77}" type="presOf" srcId="{072850EA-2BDC-4D7D-BAE2-00493D1BF264}" destId="{E496382E-FA0D-44D9-A4F3-039604C499ED}" srcOrd="0" destOrd="0" presId="urn:microsoft.com/office/officeart/2008/layout/RadialCluster"/>
    <dgm:cxn modelId="{56D1D8E6-4BE1-4A8F-B9ED-DB1F44D8BAE7}" type="presOf" srcId="{652CCADE-1022-4A2A-849D-29BA7A136B65}" destId="{1ECD5670-E371-4FD7-B359-B0B298AD30AD}" srcOrd="0" destOrd="0" presId="urn:microsoft.com/office/officeart/2008/layout/RadialCluster"/>
    <dgm:cxn modelId="{4DDDA958-33DE-41E2-9DB3-6D6C5B0CC494}" type="presOf" srcId="{0181C522-804B-4567-A419-41BB99193C5C}" destId="{F1723DE8-3EF5-4864-AC49-32505DDC37A7}" srcOrd="0" destOrd="0" presId="urn:microsoft.com/office/officeart/2008/layout/RadialCluster"/>
    <dgm:cxn modelId="{CEC3ED29-B1D8-4F44-A1B5-78D3B17DF1AB}" type="presOf" srcId="{A321F88F-8CE6-4BB6-A4FD-CCAD9BD3899A}" destId="{BFEAF616-F58D-4D4D-BFB7-47818D0C7AF8}" srcOrd="0" destOrd="0" presId="urn:microsoft.com/office/officeart/2008/layout/RadialCluster"/>
    <dgm:cxn modelId="{25D5C74F-D113-46DC-9831-1C9A87F459CD}" type="presOf" srcId="{57F33269-E256-4C4B-A6D0-E91374BE6AE9}" destId="{A828037F-D93C-49E3-9CC2-2936A18885BB}" srcOrd="0" destOrd="0" presId="urn:microsoft.com/office/officeart/2008/layout/RadialCluster"/>
    <dgm:cxn modelId="{68329659-AE54-48D2-BD5C-1EDBFBFE7656}" type="presOf" srcId="{1697E588-74AD-4068-92CE-2C6706376D38}" destId="{3EB8F644-1530-4C91-B50F-CE1B4FD9FFF7}" srcOrd="0" destOrd="0" presId="urn:microsoft.com/office/officeart/2008/layout/RadialCluster"/>
    <dgm:cxn modelId="{4402CAAB-11B6-4B09-8E4A-BAC087641B1E}" type="presOf" srcId="{AC654E82-9AD2-40DA-B4BD-4E1ED15882CA}" destId="{6C333B8F-AC1F-436D-97CA-F8B6AA26E94F}" srcOrd="0" destOrd="0" presId="urn:microsoft.com/office/officeart/2008/layout/RadialCluster"/>
    <dgm:cxn modelId="{A37EDEE1-4E9C-4D9F-9DCD-56CFAF022FA0}" type="presOf" srcId="{6E342F04-E7BF-462C-8A10-26B6219AA7FE}" destId="{55D1CCB3-BE42-4A40-AE78-F7FD39AEFBB4}" srcOrd="0" destOrd="0" presId="urn:microsoft.com/office/officeart/2008/layout/RadialCluster"/>
    <dgm:cxn modelId="{38F3661E-A8CE-4C43-8EB7-53EF82459FD8}" srcId="{4F6646A3-2F2E-4E62-A426-498DBD03D699}" destId="{CA2FB9F6-5CC7-42AE-883E-F90EB996533F}" srcOrd="0" destOrd="0" parTransId="{7EE35759-019C-42DF-86B9-9030BFA1864C}" sibTransId="{B8AE5E06-1541-4FD1-87A0-3C554EEEB299}"/>
    <dgm:cxn modelId="{411D87EE-2560-46FA-A12D-E07AB9036908}" type="presOf" srcId="{C795FE23-460A-4218-81A6-12282E022172}" destId="{2B87E513-2E4F-4D72-B259-588346CE1963}" srcOrd="0" destOrd="0" presId="urn:microsoft.com/office/officeart/2008/layout/RadialCluster"/>
    <dgm:cxn modelId="{54337702-C2FF-42BF-A6E6-09799D779A5B}" srcId="{57F33269-E256-4C4B-A6D0-E91374BE6AE9}" destId="{A321F88F-8CE6-4BB6-A4FD-CCAD9BD3899A}" srcOrd="0" destOrd="0" parTransId="{08432353-BC43-4516-AC6C-E6B7C935BE8A}" sibTransId="{ADA8881A-C48F-4174-95E3-C06E2EB2531D}"/>
    <dgm:cxn modelId="{AB26376E-2A65-4FB9-B6E0-B50CE4F1F001}" srcId="{2FFE8BD8-652D-4F61-951B-F3D53520464D}" destId="{28C8E9B2-5804-421B-8EEE-0A6049A96492}" srcOrd="0" destOrd="0" parTransId="{7647FBEA-7E48-4E05-B74A-98C35BC51B05}" sibTransId="{5C655D1E-22B7-4C5F-937A-108CD4AC81C4}"/>
    <dgm:cxn modelId="{96CCBB90-32E9-47F8-AE83-233EB92120AA}" srcId="{072850EA-2BDC-4D7D-BAE2-00493D1BF264}" destId="{A7680D0E-CB9D-4C34-A9AC-AA26F1D6C142}" srcOrd="1" destOrd="0" parTransId="{4605B53C-8EE7-4D01-89A4-DE4BF0B7DFEB}" sibTransId="{8DD6BF79-164F-44C9-83DB-F6024BEB5817}"/>
    <dgm:cxn modelId="{1E1E22EB-3B40-41A2-B3EA-1E17A3BE358F}" type="presOf" srcId="{8E4808C1-C671-4260-A13A-227750915A79}" destId="{6D57DBC9-0CC8-4E7A-B6E9-04FE8B167D49}" srcOrd="0" destOrd="0" presId="urn:microsoft.com/office/officeart/2008/layout/RadialCluster"/>
    <dgm:cxn modelId="{0EEA7B25-3B1F-42E0-BEFA-78A2F5EE37B3}" type="presOf" srcId="{2FFE8BD8-652D-4F61-951B-F3D53520464D}" destId="{E2587658-F1FD-43E7-AF26-6EF469B5FE1A}" srcOrd="0" destOrd="0" presId="urn:microsoft.com/office/officeart/2008/layout/RadialCluster"/>
    <dgm:cxn modelId="{1CFB463E-9C25-4B73-88C0-7BCDF33FDDA8}" type="presOf" srcId="{A7680D0E-CB9D-4C34-A9AC-AA26F1D6C142}" destId="{90ACCFB9-E06E-42DA-8D69-09AADBB93946}" srcOrd="0" destOrd="0" presId="urn:microsoft.com/office/officeart/2008/layout/RadialCluster"/>
    <dgm:cxn modelId="{D4351199-65BC-47F3-BA9C-12F793F01090}" type="presOf" srcId="{B3C0BA56-E659-4701-A2A6-F711C3BF759E}" destId="{F30680BC-DD17-4735-8D21-6E57E22B32AF}" srcOrd="0" destOrd="0" presId="urn:microsoft.com/office/officeart/2008/layout/RadialCluster"/>
    <dgm:cxn modelId="{45CCE5E4-46E1-463C-B2D5-BBF96AC7FD72}" type="presOf" srcId="{DD059CFA-3906-4EFD-AC84-02A4853D09E6}" destId="{B09A08D8-6940-424E-A790-8E3316ADFB12}" srcOrd="0" destOrd="0" presId="urn:microsoft.com/office/officeart/2008/layout/RadialCluster"/>
    <dgm:cxn modelId="{83389620-BF6B-4B68-BAE7-2EC98DE2DF31}" srcId="{4F6646A3-2F2E-4E62-A426-498DBD03D699}" destId="{B02F8B33-558A-4D6B-AF35-21CD106C8862}" srcOrd="3" destOrd="0" parTransId="{1550650F-5FF9-44B9-9330-9FED2BFA8585}" sibTransId="{64966D0C-9F9F-486B-9181-1D101A7D6D92}"/>
    <dgm:cxn modelId="{447842D4-4C4E-4AED-9698-5AEE3E28D9AB}" type="presOf" srcId="{6A3138CE-5401-4501-9094-79D5354B4948}" destId="{ABA6B340-F641-41FE-8D2C-50F582F82CBA}" srcOrd="0" destOrd="0" presId="urn:microsoft.com/office/officeart/2008/layout/RadialCluster"/>
    <dgm:cxn modelId="{AD607F2C-B557-4DE8-AC85-C55F137CC52C}" srcId="{0181C522-804B-4567-A419-41BB99193C5C}" destId="{652CCADE-1022-4A2A-849D-29BA7A136B65}" srcOrd="1" destOrd="0" parTransId="{CC293014-3B4D-4759-873A-69A1CEBD388E}" sibTransId="{54BB5D32-FACF-4CDD-B9AD-D80E4EBCF9C6}"/>
    <dgm:cxn modelId="{E4C5CAC7-E18F-42CF-8703-E55C43728929}" type="presOf" srcId="{E4C5CFF9-7E95-467B-BF28-BC6762B97C6E}" destId="{6EB1609A-EEC9-4FFB-9C09-CF9EB38CA968}" srcOrd="0" destOrd="0" presId="urn:microsoft.com/office/officeart/2008/layout/RadialCluster"/>
    <dgm:cxn modelId="{40F181F1-498C-4F10-80EE-25C3B9B66869}" type="presOf" srcId="{B02F8B33-558A-4D6B-AF35-21CD106C8862}" destId="{3C508DA3-F351-411E-B50B-1C362440E93C}" srcOrd="0" destOrd="0" presId="urn:microsoft.com/office/officeart/2008/layout/RadialCluster"/>
    <dgm:cxn modelId="{BD4E2166-3A83-4017-B4CE-BA066F72DAF4}" type="presOf" srcId="{7EE35759-019C-42DF-86B9-9030BFA1864C}" destId="{EA6F3042-2ACD-4570-B31E-8F462121D22A}" srcOrd="0" destOrd="0" presId="urn:microsoft.com/office/officeart/2008/layout/RadialCluster"/>
    <dgm:cxn modelId="{0D8F7064-F063-4ED3-9B10-683B638C4CFF}" type="presOf" srcId="{C7CF0CF7-94AD-4416-B4A5-7DE67A6798D4}" destId="{AB32E8C0-32DE-42BA-97BF-B3189F698286}" srcOrd="0" destOrd="0" presId="urn:microsoft.com/office/officeart/2008/layout/RadialCluster"/>
    <dgm:cxn modelId="{84A9A9B8-9169-4DAB-83E9-80D07B7D3752}" srcId="{6064DA3C-4289-4BA3-B000-0FE9134963CE}" destId="{0181C522-804B-4567-A419-41BB99193C5C}" srcOrd="4" destOrd="0" parTransId="{F5778E97-EBD9-4BBC-B517-A3BBD9AA80C3}" sibTransId="{E7323E2D-29AB-4394-BF70-A55A81574BB2}"/>
    <dgm:cxn modelId="{D2099C89-E440-4F5D-8C7C-D0A5C376099F}" type="presOf" srcId="{CA2FB9F6-5CC7-42AE-883E-F90EB996533F}" destId="{966D0B9B-7AA8-4B60-ABE5-3FF56C30CD0F}" srcOrd="0" destOrd="0" presId="urn:microsoft.com/office/officeart/2008/layout/RadialCluster"/>
    <dgm:cxn modelId="{12E000F1-F6F8-486F-B011-10F2FD927B4B}" srcId="{6064DA3C-4289-4BA3-B000-0FE9134963CE}" destId="{072850EA-2BDC-4D7D-BAE2-00493D1BF264}" srcOrd="0" destOrd="0" parTransId="{EA297F4F-800C-48EE-8D8B-6D30E14EF4D9}" sibTransId="{87E94A4C-BD45-426B-9F88-5E8B95DC4902}"/>
    <dgm:cxn modelId="{0BAF9117-B8BF-4663-B2E0-6C913E9573EE}" type="presOf" srcId="{4605B53C-8EE7-4D01-89A4-DE4BF0B7DFEB}" destId="{85FA4724-2DCC-41B1-A4AE-A0D492FC8B5F}" srcOrd="0" destOrd="0" presId="urn:microsoft.com/office/officeart/2008/layout/RadialCluster"/>
    <dgm:cxn modelId="{E724EB45-E12D-44CD-9097-1C894BEA0799}" srcId="{6064DA3C-4289-4BA3-B000-0FE9134963CE}" destId="{2FFE8BD8-652D-4F61-951B-F3D53520464D}" srcOrd="1" destOrd="0" parTransId="{A0FC334A-78D4-493F-9595-07BAF8026BD0}" sibTransId="{5BD9F2A9-DC16-4C65-8C83-970C4F2223F0}"/>
    <dgm:cxn modelId="{E3AFE244-8ED2-4F88-8160-1B3A687CCEF2}" type="presOf" srcId="{28C8E9B2-5804-421B-8EEE-0A6049A96492}" destId="{9E7A96BB-C7F5-4F4E-AB6F-A749EF7668C5}" srcOrd="0" destOrd="0" presId="urn:microsoft.com/office/officeart/2008/layout/RadialCluster"/>
    <dgm:cxn modelId="{33867E2D-187B-4BC8-AB20-3C255984A9CE}" srcId="{2FFE8BD8-652D-4F61-951B-F3D53520464D}" destId="{6E342F04-E7BF-462C-8A10-26B6219AA7FE}" srcOrd="1" destOrd="0" parTransId="{E4C5CFF9-7E95-467B-BF28-BC6762B97C6E}" sibTransId="{F12E9DE5-264D-4B84-8F0B-5AC5ACF6037E}"/>
    <dgm:cxn modelId="{B19A0206-7721-4076-A94E-B3551719127F}" type="presOf" srcId="{A97CE160-9BF2-45B1-B4B1-5548F07D9E23}" destId="{306A2286-926E-45C9-9959-8739B062814A}" srcOrd="0" destOrd="0" presId="urn:microsoft.com/office/officeart/2008/layout/RadialCluster"/>
    <dgm:cxn modelId="{0A1F2B41-289A-4841-88B0-18657D157C86}" srcId="{6064DA3C-4289-4BA3-B000-0FE9134963CE}" destId="{57F33269-E256-4C4B-A6D0-E91374BE6AE9}" srcOrd="3" destOrd="0" parTransId="{DD059CFA-3906-4EFD-AC84-02A4853D09E6}" sibTransId="{2668267C-58EE-4D99-A17F-26C4C509E27F}"/>
    <dgm:cxn modelId="{FDCDEAD7-1C64-46D2-9C80-B14AC659F0FB}" type="presOf" srcId="{E1D38AAA-00DB-4260-A1FA-ED6A2E3BE1CC}" destId="{B1043E96-1613-453B-92BC-B702A60013C9}" srcOrd="0" destOrd="0" presId="urn:microsoft.com/office/officeart/2008/layout/RadialCluster"/>
    <dgm:cxn modelId="{6853140C-FA35-4A47-8E3A-8650129FDCA3}" type="presOf" srcId="{4F6646A3-2F2E-4E62-A426-498DBD03D699}" destId="{689176A6-14B4-418E-AE78-1E8D06CB6B7C}" srcOrd="0" destOrd="0" presId="urn:microsoft.com/office/officeart/2008/layout/RadialCluster"/>
    <dgm:cxn modelId="{02F7CAB6-6FDF-470D-8EED-D34E32FC27CF}" type="presOf" srcId="{EA297F4F-800C-48EE-8D8B-6D30E14EF4D9}" destId="{138F4781-1EE7-411F-B4EE-6526F0A09177}" srcOrd="0" destOrd="0" presId="urn:microsoft.com/office/officeart/2008/layout/RadialCluster"/>
    <dgm:cxn modelId="{F14F932C-48EE-4E77-AFDE-E6A6FDE0F2AC}" type="presOf" srcId="{785B5599-D1CB-4940-A970-BAD96AA539B3}" destId="{AA8E362A-A818-4935-8AD7-E5012134AFD7}" srcOrd="0" destOrd="0" presId="urn:microsoft.com/office/officeart/2008/layout/RadialCluster"/>
    <dgm:cxn modelId="{31249710-C291-4040-A8F5-ED18C0E4EA79}" type="presOf" srcId="{6064DA3C-4289-4BA3-B000-0FE9134963CE}" destId="{A6398527-BB0F-49A3-9128-0F9ACEA49545}" srcOrd="0" destOrd="0" presId="urn:microsoft.com/office/officeart/2008/layout/RadialCluster"/>
    <dgm:cxn modelId="{0FE22B94-1083-4F62-A509-20B91FF0F1B9}" srcId="{0181C522-804B-4567-A419-41BB99193C5C}" destId="{785B5599-D1CB-4940-A970-BAD96AA539B3}" srcOrd="0" destOrd="0" parTransId="{1697E588-74AD-4068-92CE-2C6706376D38}" sibTransId="{57BE78B7-40D7-4B97-8FFC-02420434E346}"/>
    <dgm:cxn modelId="{3B291FF2-F007-45A9-A284-D94F9FB683B9}" type="presOf" srcId="{08432353-BC43-4516-AC6C-E6B7C935BE8A}" destId="{B80C25CC-8BED-4BE6-B969-99954E52C9C5}" srcOrd="0" destOrd="0" presId="urn:microsoft.com/office/officeart/2008/layout/RadialCluster"/>
    <dgm:cxn modelId="{D0B5BCD0-886B-41F7-98C6-C39A62424B8C}" srcId="{4F6646A3-2F2E-4E62-A426-498DBD03D699}" destId="{6A3138CE-5401-4501-9094-79D5354B4948}" srcOrd="2" destOrd="0" parTransId="{8E4808C1-C671-4260-A13A-227750915A79}" sibTransId="{DDFCDE0A-EDB8-491A-B215-36A8E1527630}"/>
    <dgm:cxn modelId="{E2336F5D-E704-4ECD-99A4-BC755713A7EF}" type="presOf" srcId="{1284AE85-C864-4D62-B9DB-DC20E97864DE}" destId="{09968630-7567-4608-8D45-51E05EB34C79}" srcOrd="0" destOrd="0" presId="urn:microsoft.com/office/officeart/2008/layout/RadialCluster"/>
    <dgm:cxn modelId="{39790709-0B13-4F14-A5F0-D6A35075C126}" srcId="{072850EA-2BDC-4D7D-BAE2-00493D1BF264}" destId="{AC654E82-9AD2-40DA-B4BD-4E1ED15882CA}" srcOrd="0" destOrd="0" parTransId="{A97CE160-9BF2-45B1-B4B1-5548F07D9E23}" sibTransId="{4CB931B1-FC72-4AD1-A717-78D16589D514}"/>
    <dgm:cxn modelId="{975669F9-833E-4CC9-9A72-37E071A53D95}" type="presOf" srcId="{CC293014-3B4D-4759-873A-69A1CEBD388E}" destId="{F4518667-501C-48B7-8321-18316D507DB5}" srcOrd="0" destOrd="0" presId="urn:microsoft.com/office/officeart/2008/layout/RadialCluster"/>
    <dgm:cxn modelId="{FC4CE935-8583-4EA4-B213-F2012E891D9C}" srcId="{781BAF7F-2996-4868-BC29-C5DC03D540DD}" destId="{6064DA3C-4289-4BA3-B000-0FE9134963CE}" srcOrd="0" destOrd="0" parTransId="{18988E06-EAB2-41AC-9160-D4DC9472E080}" sibTransId="{7C1827FB-61C9-4892-B215-F8E94FE6B1FC}"/>
    <dgm:cxn modelId="{037E49BC-87F9-4538-A622-A86B1FB7FCC1}" type="presOf" srcId="{1550650F-5FF9-44B9-9330-9FED2BFA8585}" destId="{FA87519B-04FE-44D0-AA42-A5DC382915EA}" srcOrd="0" destOrd="0" presId="urn:microsoft.com/office/officeart/2008/layout/RadialCluster"/>
    <dgm:cxn modelId="{4777929A-62EA-4B4B-BBBA-478ED40C5C03}" srcId="{0181C522-804B-4567-A419-41BB99193C5C}" destId="{C795FE23-460A-4218-81A6-12282E022172}" srcOrd="2" destOrd="0" parTransId="{18C35619-2D01-4BFE-86D1-C03F53AEC0D7}" sibTransId="{DBF9D834-5512-4C89-BC6B-3D9158EF1438}"/>
    <dgm:cxn modelId="{E8348929-B91E-4BBF-857C-63F071E59728}" srcId="{6064DA3C-4289-4BA3-B000-0FE9134963CE}" destId="{4F6646A3-2F2E-4E62-A426-498DBD03D699}" srcOrd="2" destOrd="0" parTransId="{52F91E2C-7003-465E-91DC-AED9F0533FC9}" sibTransId="{10809CF2-5875-48CD-90C7-4202C1B62ED5}"/>
    <dgm:cxn modelId="{D7D335B9-DADE-4B08-B263-23819EDA5423}" type="presOf" srcId="{A0FC334A-78D4-493F-9595-07BAF8026BD0}" destId="{D36B9A3F-A69A-44DB-B9F5-DE03BFD13A0D}" srcOrd="0" destOrd="0" presId="urn:microsoft.com/office/officeart/2008/layout/RadialCluster"/>
    <dgm:cxn modelId="{54E443E1-9125-481C-8BAD-16B8EE45A798}" srcId="{4F6646A3-2F2E-4E62-A426-498DBD03D699}" destId="{C7CF0CF7-94AD-4416-B4A5-7DE67A6798D4}" srcOrd="1" destOrd="0" parTransId="{B3C0BA56-E659-4701-A2A6-F711C3BF759E}" sibTransId="{8B8A4D5F-29B0-45C2-8094-877CE3975320}"/>
    <dgm:cxn modelId="{3AD45A8C-1F1E-4F26-B21F-B2F9871B45D4}" type="presOf" srcId="{F5778E97-EBD9-4BBC-B517-A3BBD9AA80C3}" destId="{046A1FF0-62EF-4203-8796-586277FB1FA2}" srcOrd="0" destOrd="0" presId="urn:microsoft.com/office/officeart/2008/layout/RadialCluster"/>
    <dgm:cxn modelId="{11D13F74-73A7-4468-A54F-B29ED0BAA99B}" type="presOf" srcId="{7647FBEA-7E48-4E05-B74A-98C35BC51B05}" destId="{71BBDD5F-97DE-4638-9DBD-A7575F2935D4}" srcOrd="0" destOrd="0" presId="urn:microsoft.com/office/officeart/2008/layout/RadialCluster"/>
    <dgm:cxn modelId="{7182CD56-A97B-4F2C-8F8B-56E77988ECCB}" type="presOf" srcId="{18C35619-2D01-4BFE-86D1-C03F53AEC0D7}" destId="{D006FE2C-4999-44DC-B751-16AB7FB1F9AB}" srcOrd="0" destOrd="0" presId="urn:microsoft.com/office/officeart/2008/layout/RadialCluster"/>
    <dgm:cxn modelId="{F58FB854-98BD-4D58-9CE4-EE00FC510E81}" type="presParOf" srcId="{5AF6B69E-087F-400B-9F40-C50CFCA28334}" destId="{A6398527-BB0F-49A3-9128-0F9ACEA49545}" srcOrd="0" destOrd="0" presId="urn:microsoft.com/office/officeart/2008/layout/RadialCluster"/>
    <dgm:cxn modelId="{4D6E46F0-D0E4-4C61-A051-C94B6E1611E3}" type="presParOf" srcId="{5AF6B69E-087F-400B-9F40-C50CFCA28334}" destId="{79A5192D-3354-4790-AE43-4FB48B1B1093}" srcOrd="1" destOrd="0" presId="urn:microsoft.com/office/officeart/2008/layout/RadialCluster"/>
    <dgm:cxn modelId="{4E40D12A-8C47-4E0A-AF6D-846C4DB87F37}" type="presParOf" srcId="{79A5192D-3354-4790-AE43-4FB48B1B1093}" destId="{E496382E-FA0D-44D9-A4F3-039604C499ED}" srcOrd="0" destOrd="0" presId="urn:microsoft.com/office/officeart/2008/layout/RadialCluster"/>
    <dgm:cxn modelId="{0092332C-1CD2-44DB-8183-21778FF4E050}" type="presParOf" srcId="{79A5192D-3354-4790-AE43-4FB48B1B1093}" destId="{306A2286-926E-45C9-9959-8739B062814A}" srcOrd="1" destOrd="0" presId="urn:microsoft.com/office/officeart/2008/layout/RadialCluster"/>
    <dgm:cxn modelId="{7D221E6F-70BF-4B94-961C-DF0543AB094F}" type="presParOf" srcId="{79A5192D-3354-4790-AE43-4FB48B1B1093}" destId="{6C333B8F-AC1F-436D-97CA-F8B6AA26E94F}" srcOrd="2" destOrd="0" presId="urn:microsoft.com/office/officeart/2008/layout/RadialCluster"/>
    <dgm:cxn modelId="{2FE2F4FB-493B-420B-9DB4-4F4EDFB328E0}" type="presParOf" srcId="{79A5192D-3354-4790-AE43-4FB48B1B1093}" destId="{85FA4724-2DCC-41B1-A4AE-A0D492FC8B5F}" srcOrd="3" destOrd="0" presId="urn:microsoft.com/office/officeart/2008/layout/RadialCluster"/>
    <dgm:cxn modelId="{60E5BAC1-C608-497A-BEE6-12B3A87E7245}" type="presParOf" srcId="{79A5192D-3354-4790-AE43-4FB48B1B1093}" destId="{90ACCFB9-E06E-42DA-8D69-09AADBB93946}" srcOrd="4" destOrd="0" presId="urn:microsoft.com/office/officeart/2008/layout/RadialCluster"/>
    <dgm:cxn modelId="{9D5D5511-3406-4FE0-A413-C0E2FEAB0B76}" type="presParOf" srcId="{5AF6B69E-087F-400B-9F40-C50CFCA28334}" destId="{138F4781-1EE7-411F-B4EE-6526F0A09177}" srcOrd="2" destOrd="0" presId="urn:microsoft.com/office/officeart/2008/layout/RadialCluster"/>
    <dgm:cxn modelId="{65076753-1716-4910-B412-F0CEBC93EAC4}" type="presParOf" srcId="{5AF6B69E-087F-400B-9F40-C50CFCA28334}" destId="{A7EF7727-9DD0-440D-824C-0663AE975A80}" srcOrd="3" destOrd="0" presId="urn:microsoft.com/office/officeart/2008/layout/RadialCluster"/>
    <dgm:cxn modelId="{18F0362C-A9C4-41C1-A392-A4F26EC1520E}" type="presParOf" srcId="{A7EF7727-9DD0-440D-824C-0663AE975A80}" destId="{E2587658-F1FD-43E7-AF26-6EF469B5FE1A}" srcOrd="0" destOrd="0" presId="urn:microsoft.com/office/officeart/2008/layout/RadialCluster"/>
    <dgm:cxn modelId="{ABA615BF-F4E6-4F5F-A87A-CF3FD37FEA0C}" type="presParOf" srcId="{A7EF7727-9DD0-440D-824C-0663AE975A80}" destId="{71BBDD5F-97DE-4638-9DBD-A7575F2935D4}" srcOrd="1" destOrd="0" presId="urn:microsoft.com/office/officeart/2008/layout/RadialCluster"/>
    <dgm:cxn modelId="{B3DB55FE-1579-4305-A416-46F151F93191}" type="presParOf" srcId="{A7EF7727-9DD0-440D-824C-0663AE975A80}" destId="{9E7A96BB-C7F5-4F4E-AB6F-A749EF7668C5}" srcOrd="2" destOrd="0" presId="urn:microsoft.com/office/officeart/2008/layout/RadialCluster"/>
    <dgm:cxn modelId="{72D48555-4E4F-4A41-96C6-688B50F1CB73}" type="presParOf" srcId="{A7EF7727-9DD0-440D-824C-0663AE975A80}" destId="{6EB1609A-EEC9-4FFB-9C09-CF9EB38CA968}" srcOrd="3" destOrd="0" presId="urn:microsoft.com/office/officeart/2008/layout/RadialCluster"/>
    <dgm:cxn modelId="{2A1FE232-37D4-44AE-83C7-4DBB4F86C630}" type="presParOf" srcId="{A7EF7727-9DD0-440D-824C-0663AE975A80}" destId="{55D1CCB3-BE42-4A40-AE78-F7FD39AEFBB4}" srcOrd="4" destOrd="0" presId="urn:microsoft.com/office/officeart/2008/layout/RadialCluster"/>
    <dgm:cxn modelId="{E49C40F7-C33A-448C-8F8C-68C8E496E16C}" type="presParOf" srcId="{5AF6B69E-087F-400B-9F40-C50CFCA28334}" destId="{D36B9A3F-A69A-44DB-B9F5-DE03BFD13A0D}" srcOrd="4" destOrd="0" presId="urn:microsoft.com/office/officeart/2008/layout/RadialCluster"/>
    <dgm:cxn modelId="{DC18AAAF-D367-4DB1-A1FE-E946BA8C321F}" type="presParOf" srcId="{5AF6B69E-087F-400B-9F40-C50CFCA28334}" destId="{DA65EE97-3650-45EE-AD63-85035FB4B81F}" srcOrd="5" destOrd="0" presId="urn:microsoft.com/office/officeart/2008/layout/RadialCluster"/>
    <dgm:cxn modelId="{C296AFCD-EF75-4836-B988-EB932163873A}" type="presParOf" srcId="{DA65EE97-3650-45EE-AD63-85035FB4B81F}" destId="{689176A6-14B4-418E-AE78-1E8D06CB6B7C}" srcOrd="0" destOrd="0" presId="urn:microsoft.com/office/officeart/2008/layout/RadialCluster"/>
    <dgm:cxn modelId="{846DFF64-7738-4BF2-9F03-0333A6083C1A}" type="presParOf" srcId="{DA65EE97-3650-45EE-AD63-85035FB4B81F}" destId="{EA6F3042-2ACD-4570-B31E-8F462121D22A}" srcOrd="1" destOrd="0" presId="urn:microsoft.com/office/officeart/2008/layout/RadialCluster"/>
    <dgm:cxn modelId="{97D38A14-087B-49DA-94D5-350DD3A45BB1}" type="presParOf" srcId="{DA65EE97-3650-45EE-AD63-85035FB4B81F}" destId="{966D0B9B-7AA8-4B60-ABE5-3FF56C30CD0F}" srcOrd="2" destOrd="0" presId="urn:microsoft.com/office/officeart/2008/layout/RadialCluster"/>
    <dgm:cxn modelId="{0A5199F3-F532-4C9E-8BA1-1594DEABEFF9}" type="presParOf" srcId="{DA65EE97-3650-45EE-AD63-85035FB4B81F}" destId="{F30680BC-DD17-4735-8D21-6E57E22B32AF}" srcOrd="3" destOrd="0" presId="urn:microsoft.com/office/officeart/2008/layout/RadialCluster"/>
    <dgm:cxn modelId="{616BC54A-3BBB-43C5-9080-32BFF3CB3E08}" type="presParOf" srcId="{DA65EE97-3650-45EE-AD63-85035FB4B81F}" destId="{AB32E8C0-32DE-42BA-97BF-B3189F698286}" srcOrd="4" destOrd="0" presId="urn:microsoft.com/office/officeart/2008/layout/RadialCluster"/>
    <dgm:cxn modelId="{CCB57987-2059-4A25-9F96-BDD0AC8A0C43}" type="presParOf" srcId="{DA65EE97-3650-45EE-AD63-85035FB4B81F}" destId="{6D57DBC9-0CC8-4E7A-B6E9-04FE8B167D49}" srcOrd="5" destOrd="0" presId="urn:microsoft.com/office/officeart/2008/layout/RadialCluster"/>
    <dgm:cxn modelId="{B4B9285B-C039-4D3E-9B1E-E1E230CD216F}" type="presParOf" srcId="{DA65EE97-3650-45EE-AD63-85035FB4B81F}" destId="{ABA6B340-F641-41FE-8D2C-50F582F82CBA}" srcOrd="6" destOrd="0" presId="urn:microsoft.com/office/officeart/2008/layout/RadialCluster"/>
    <dgm:cxn modelId="{CB4F02D7-A1DA-423D-83AA-6DAC4A048250}" type="presParOf" srcId="{DA65EE97-3650-45EE-AD63-85035FB4B81F}" destId="{FA87519B-04FE-44D0-AA42-A5DC382915EA}" srcOrd="7" destOrd="0" presId="urn:microsoft.com/office/officeart/2008/layout/RadialCluster"/>
    <dgm:cxn modelId="{0BAB1471-0BEC-4A7A-A081-D2B2F200E8A2}" type="presParOf" srcId="{DA65EE97-3650-45EE-AD63-85035FB4B81F}" destId="{3C508DA3-F351-411E-B50B-1C362440E93C}" srcOrd="8" destOrd="0" presId="urn:microsoft.com/office/officeart/2008/layout/RadialCluster"/>
    <dgm:cxn modelId="{F46FE09F-83F9-41EA-A300-D3EF3354F4B9}" type="presParOf" srcId="{5AF6B69E-087F-400B-9F40-C50CFCA28334}" destId="{9EE295E0-D665-41E4-AE04-A56F2D1FEE80}" srcOrd="6" destOrd="0" presId="urn:microsoft.com/office/officeart/2008/layout/RadialCluster"/>
    <dgm:cxn modelId="{B0CD1139-9B2D-49CE-9A56-258F455DBEF5}" type="presParOf" srcId="{5AF6B69E-087F-400B-9F40-C50CFCA28334}" destId="{290C8192-9C26-4B1E-89AB-01F23A69DDB9}" srcOrd="7" destOrd="0" presId="urn:microsoft.com/office/officeart/2008/layout/RadialCluster"/>
    <dgm:cxn modelId="{9C1BA4E4-BD24-487F-A776-E9E675A17043}" type="presParOf" srcId="{290C8192-9C26-4B1E-89AB-01F23A69DDB9}" destId="{A828037F-D93C-49E3-9CC2-2936A18885BB}" srcOrd="0" destOrd="0" presId="urn:microsoft.com/office/officeart/2008/layout/RadialCluster"/>
    <dgm:cxn modelId="{515A8E3A-4275-440B-8A6A-8EA430C9A349}" type="presParOf" srcId="{290C8192-9C26-4B1E-89AB-01F23A69DDB9}" destId="{B80C25CC-8BED-4BE6-B969-99954E52C9C5}" srcOrd="1" destOrd="0" presId="urn:microsoft.com/office/officeart/2008/layout/RadialCluster"/>
    <dgm:cxn modelId="{B1B024CE-32DD-493D-AF1E-B6B166F3260A}" type="presParOf" srcId="{290C8192-9C26-4B1E-89AB-01F23A69DDB9}" destId="{BFEAF616-F58D-4D4D-BFB7-47818D0C7AF8}" srcOrd="2" destOrd="0" presId="urn:microsoft.com/office/officeart/2008/layout/RadialCluster"/>
    <dgm:cxn modelId="{7886133C-3283-4432-850B-D214C51580EF}" type="presParOf" srcId="{290C8192-9C26-4B1E-89AB-01F23A69DDB9}" destId="{09968630-7567-4608-8D45-51E05EB34C79}" srcOrd="3" destOrd="0" presId="urn:microsoft.com/office/officeart/2008/layout/RadialCluster"/>
    <dgm:cxn modelId="{052D0BE6-2DEA-44CE-9AE8-278945D55A1C}" type="presParOf" srcId="{290C8192-9C26-4B1E-89AB-01F23A69DDB9}" destId="{B1043E96-1613-453B-92BC-B702A60013C9}" srcOrd="4" destOrd="0" presId="urn:microsoft.com/office/officeart/2008/layout/RadialCluster"/>
    <dgm:cxn modelId="{C669B04F-2909-42B3-8C52-BE5E39730C02}" type="presParOf" srcId="{5AF6B69E-087F-400B-9F40-C50CFCA28334}" destId="{B09A08D8-6940-424E-A790-8E3316ADFB12}" srcOrd="8" destOrd="0" presId="urn:microsoft.com/office/officeart/2008/layout/RadialCluster"/>
    <dgm:cxn modelId="{41EE7976-7807-478A-9E83-0784125331F3}" type="presParOf" srcId="{5AF6B69E-087F-400B-9F40-C50CFCA28334}" destId="{7DBEE59C-DBF2-4E7D-B7E7-BE5B8592EB58}" srcOrd="9" destOrd="0" presId="urn:microsoft.com/office/officeart/2008/layout/RadialCluster"/>
    <dgm:cxn modelId="{4D99CEF3-0172-44BA-91E5-602DDDB1E59B}" type="presParOf" srcId="{7DBEE59C-DBF2-4E7D-B7E7-BE5B8592EB58}" destId="{F1723DE8-3EF5-4864-AC49-32505DDC37A7}" srcOrd="0" destOrd="0" presId="urn:microsoft.com/office/officeart/2008/layout/RadialCluster"/>
    <dgm:cxn modelId="{3BB0BC0E-4BE3-4E7F-9385-67579300D864}" type="presParOf" srcId="{7DBEE59C-DBF2-4E7D-B7E7-BE5B8592EB58}" destId="{3EB8F644-1530-4C91-B50F-CE1B4FD9FFF7}" srcOrd="1" destOrd="0" presId="urn:microsoft.com/office/officeart/2008/layout/RadialCluster"/>
    <dgm:cxn modelId="{4ADE953F-EF71-466C-A9FF-77D89DC89CE8}" type="presParOf" srcId="{7DBEE59C-DBF2-4E7D-B7E7-BE5B8592EB58}" destId="{AA8E362A-A818-4935-8AD7-E5012134AFD7}" srcOrd="2" destOrd="0" presId="urn:microsoft.com/office/officeart/2008/layout/RadialCluster"/>
    <dgm:cxn modelId="{0B74CE24-B878-463B-9013-E56DD11D8446}" type="presParOf" srcId="{7DBEE59C-DBF2-4E7D-B7E7-BE5B8592EB58}" destId="{F4518667-501C-48B7-8321-18316D507DB5}" srcOrd="3" destOrd="0" presId="urn:microsoft.com/office/officeart/2008/layout/RadialCluster"/>
    <dgm:cxn modelId="{4F83D14A-8460-40FB-B0FB-D8AF0DEBAA0F}" type="presParOf" srcId="{7DBEE59C-DBF2-4E7D-B7E7-BE5B8592EB58}" destId="{1ECD5670-E371-4FD7-B359-B0B298AD30AD}" srcOrd="4" destOrd="0" presId="urn:microsoft.com/office/officeart/2008/layout/RadialCluster"/>
    <dgm:cxn modelId="{5C4421FF-6469-47F3-B634-9D1BFA82874B}" type="presParOf" srcId="{7DBEE59C-DBF2-4E7D-B7E7-BE5B8592EB58}" destId="{D006FE2C-4999-44DC-B751-16AB7FB1F9AB}" srcOrd="5" destOrd="0" presId="urn:microsoft.com/office/officeart/2008/layout/RadialCluster"/>
    <dgm:cxn modelId="{32733EE4-BF94-4EDE-B064-0AA3FCA675DB}" type="presParOf" srcId="{7DBEE59C-DBF2-4E7D-B7E7-BE5B8592EB58}" destId="{2B87E513-2E4F-4D72-B259-588346CE1963}" srcOrd="6" destOrd="0" presId="urn:microsoft.com/office/officeart/2008/layout/RadialCluster"/>
    <dgm:cxn modelId="{9834826F-38A4-4424-A365-17EB04B871CE}" type="presParOf" srcId="{5AF6B69E-087F-400B-9F40-C50CFCA28334}" destId="{046A1FF0-62EF-4203-8796-586277FB1FA2}"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A1FF0-62EF-4203-8796-586277FB1FA2}">
      <dsp:nvSpPr>
        <dsp:cNvPr id="0" name=""/>
        <dsp:cNvSpPr/>
      </dsp:nvSpPr>
      <dsp:spPr>
        <a:xfrm rot="11004487">
          <a:off x="3304768" y="2750439"/>
          <a:ext cx="801284" cy="0"/>
        </a:xfrm>
        <a:custGeom>
          <a:avLst/>
          <a:gdLst/>
          <a:ahLst/>
          <a:cxnLst/>
          <a:rect l="0" t="0" r="0" b="0"/>
          <a:pathLst>
            <a:path>
              <a:moveTo>
                <a:pt x="0" y="0"/>
              </a:moveTo>
              <a:lnTo>
                <a:pt x="801284"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9A08D8-6940-424E-A790-8E3316ADFB12}">
      <dsp:nvSpPr>
        <dsp:cNvPr id="0" name=""/>
        <dsp:cNvSpPr/>
      </dsp:nvSpPr>
      <dsp:spPr>
        <a:xfrm rot="8909829">
          <a:off x="4572627" y="3381632"/>
          <a:ext cx="584693" cy="0"/>
        </a:xfrm>
        <a:custGeom>
          <a:avLst/>
          <a:gdLst/>
          <a:ahLst/>
          <a:cxnLst/>
          <a:rect l="0" t="0" r="0" b="0"/>
          <a:pathLst>
            <a:path>
              <a:moveTo>
                <a:pt x="0" y="0"/>
              </a:moveTo>
              <a:lnTo>
                <a:pt x="584693"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E295E0-D665-41E4-AE04-A56F2D1FEE80}">
      <dsp:nvSpPr>
        <dsp:cNvPr id="0" name=""/>
        <dsp:cNvSpPr/>
      </dsp:nvSpPr>
      <dsp:spPr>
        <a:xfrm rot="1892118">
          <a:off x="6256566" y="3336466"/>
          <a:ext cx="411440" cy="0"/>
        </a:xfrm>
        <a:custGeom>
          <a:avLst/>
          <a:gdLst/>
          <a:ahLst/>
          <a:cxnLst/>
          <a:rect l="0" t="0" r="0" b="0"/>
          <a:pathLst>
            <a:path>
              <a:moveTo>
                <a:pt x="0" y="0"/>
              </a:moveTo>
              <a:lnTo>
                <a:pt x="411440"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6B9A3F-A69A-44DB-B9F5-DE03BFD13A0D}">
      <dsp:nvSpPr>
        <dsp:cNvPr id="0" name=""/>
        <dsp:cNvSpPr/>
      </dsp:nvSpPr>
      <dsp:spPr>
        <a:xfrm rot="19739919">
          <a:off x="6254433" y="2347604"/>
          <a:ext cx="629398" cy="0"/>
        </a:xfrm>
        <a:custGeom>
          <a:avLst/>
          <a:gdLst/>
          <a:ahLst/>
          <a:cxnLst/>
          <a:rect l="0" t="0" r="0" b="0"/>
          <a:pathLst>
            <a:path>
              <a:moveTo>
                <a:pt x="0" y="0"/>
              </a:moveTo>
              <a:lnTo>
                <a:pt x="629398"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8F4781-1EE7-411F-B4EE-6526F0A09177}">
      <dsp:nvSpPr>
        <dsp:cNvPr id="0" name=""/>
        <dsp:cNvSpPr/>
      </dsp:nvSpPr>
      <dsp:spPr>
        <a:xfrm rot="13279124">
          <a:off x="4609790" y="2252489"/>
          <a:ext cx="779111" cy="0"/>
        </a:xfrm>
        <a:custGeom>
          <a:avLst/>
          <a:gdLst/>
          <a:ahLst/>
          <a:cxnLst/>
          <a:rect l="0" t="0" r="0" b="0"/>
          <a:pathLst>
            <a:path>
              <a:moveTo>
                <a:pt x="0" y="0"/>
              </a:moveTo>
              <a:lnTo>
                <a:pt x="779111" y="0"/>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398527-BB0F-49A3-9128-0F9ACEA49545}">
      <dsp:nvSpPr>
        <dsp:cNvPr id="0" name=""/>
        <dsp:cNvSpPr/>
      </dsp:nvSpPr>
      <dsp:spPr>
        <a:xfrm>
          <a:off x="4105344" y="2509692"/>
          <a:ext cx="3191236" cy="719177"/>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F R A G M E N T A T I O N</a:t>
          </a:r>
        </a:p>
      </dsp:txBody>
      <dsp:txXfrm>
        <a:off x="4140451" y="2544799"/>
        <a:ext cx="3121022" cy="648963"/>
      </dsp:txXfrm>
    </dsp:sp>
    <dsp:sp modelId="{E496382E-FA0D-44D9-A4F3-039604C499ED}">
      <dsp:nvSpPr>
        <dsp:cNvPr id="0" name=""/>
        <dsp:cNvSpPr/>
      </dsp:nvSpPr>
      <dsp:spPr>
        <a:xfrm>
          <a:off x="3419242" y="1276109"/>
          <a:ext cx="1756975" cy="719176"/>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financial</a:t>
          </a:r>
        </a:p>
      </dsp:txBody>
      <dsp:txXfrm>
        <a:off x="3454349" y="1311216"/>
        <a:ext cx="1686761" cy="648962"/>
      </dsp:txXfrm>
    </dsp:sp>
    <dsp:sp modelId="{306A2286-926E-45C9-9959-8739B062814A}">
      <dsp:nvSpPr>
        <dsp:cNvPr id="0" name=""/>
        <dsp:cNvSpPr/>
      </dsp:nvSpPr>
      <dsp:spPr>
        <a:xfrm rot="13635887">
          <a:off x="3717499" y="1167592"/>
          <a:ext cx="295485" cy="0"/>
        </a:xfrm>
        <a:custGeom>
          <a:avLst/>
          <a:gdLst/>
          <a:ahLst/>
          <a:cxnLst/>
          <a:rect l="0" t="0" r="0" b="0"/>
          <a:pathLst>
            <a:path>
              <a:moveTo>
                <a:pt x="0" y="0"/>
              </a:moveTo>
              <a:lnTo>
                <a:pt x="295485"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333B8F-AC1F-436D-97CA-F8B6AA26E94F}">
      <dsp:nvSpPr>
        <dsp:cNvPr id="0" name=""/>
        <dsp:cNvSpPr/>
      </dsp:nvSpPr>
      <dsp:spPr>
        <a:xfrm>
          <a:off x="2830780" y="339899"/>
          <a:ext cx="1203947" cy="719176"/>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taxes</a:t>
          </a:r>
        </a:p>
      </dsp:txBody>
      <dsp:txXfrm>
        <a:off x="2865887" y="375006"/>
        <a:ext cx="1133733" cy="648962"/>
      </dsp:txXfrm>
    </dsp:sp>
    <dsp:sp modelId="{85FA4724-2DCC-41B1-A4AE-A0D492FC8B5F}">
      <dsp:nvSpPr>
        <dsp:cNvPr id="0" name=""/>
        <dsp:cNvSpPr/>
      </dsp:nvSpPr>
      <dsp:spPr>
        <a:xfrm rot="18970593">
          <a:off x="4628746" y="1167584"/>
          <a:ext cx="313456" cy="0"/>
        </a:xfrm>
        <a:custGeom>
          <a:avLst/>
          <a:gdLst/>
          <a:ahLst/>
          <a:cxnLst/>
          <a:rect l="0" t="0" r="0" b="0"/>
          <a:pathLst>
            <a:path>
              <a:moveTo>
                <a:pt x="0" y="0"/>
              </a:moveTo>
              <a:lnTo>
                <a:pt x="313456"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ACCFB9-E06E-42DA-8D69-09AADBB93946}">
      <dsp:nvSpPr>
        <dsp:cNvPr id="0" name=""/>
        <dsp:cNvSpPr/>
      </dsp:nvSpPr>
      <dsp:spPr>
        <a:xfrm>
          <a:off x="4671244" y="339883"/>
          <a:ext cx="1203947" cy="719176"/>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charges</a:t>
          </a:r>
        </a:p>
      </dsp:txBody>
      <dsp:txXfrm>
        <a:off x="4706351" y="374990"/>
        <a:ext cx="1133733" cy="648962"/>
      </dsp:txXfrm>
    </dsp:sp>
    <dsp:sp modelId="{E2587658-F1FD-43E7-AF26-6EF469B5FE1A}">
      <dsp:nvSpPr>
        <dsp:cNvPr id="0" name=""/>
        <dsp:cNvSpPr/>
      </dsp:nvSpPr>
      <dsp:spPr>
        <a:xfrm>
          <a:off x="6727259" y="1466341"/>
          <a:ext cx="1420081" cy="719173"/>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structural</a:t>
          </a:r>
        </a:p>
      </dsp:txBody>
      <dsp:txXfrm>
        <a:off x="6762366" y="1501448"/>
        <a:ext cx="1349867" cy="648959"/>
      </dsp:txXfrm>
    </dsp:sp>
    <dsp:sp modelId="{71BBDD5F-97DE-4638-9DBD-A7575F2935D4}">
      <dsp:nvSpPr>
        <dsp:cNvPr id="0" name=""/>
        <dsp:cNvSpPr/>
      </dsp:nvSpPr>
      <dsp:spPr>
        <a:xfrm rot="16125846">
          <a:off x="7287640" y="1327467"/>
          <a:ext cx="277813" cy="0"/>
        </a:xfrm>
        <a:custGeom>
          <a:avLst/>
          <a:gdLst/>
          <a:ahLst/>
          <a:cxnLst/>
          <a:rect l="0" t="0" r="0" b="0"/>
          <a:pathLst>
            <a:path>
              <a:moveTo>
                <a:pt x="0" y="0"/>
              </a:moveTo>
              <a:lnTo>
                <a:pt x="277813"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7A96BB-C7F5-4F4E-AB6F-A749EF7668C5}">
      <dsp:nvSpPr>
        <dsp:cNvPr id="0" name=""/>
        <dsp:cNvSpPr/>
      </dsp:nvSpPr>
      <dsp:spPr>
        <a:xfrm>
          <a:off x="6705752" y="469419"/>
          <a:ext cx="1420081" cy="719173"/>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ANSP</a:t>
          </a:r>
        </a:p>
      </dsp:txBody>
      <dsp:txXfrm>
        <a:off x="6740859" y="504526"/>
        <a:ext cx="1349867" cy="648959"/>
      </dsp:txXfrm>
    </dsp:sp>
    <dsp:sp modelId="{6EB1609A-EEC9-4FFB-9C09-CF9EB38CA968}">
      <dsp:nvSpPr>
        <dsp:cNvPr id="0" name=""/>
        <dsp:cNvSpPr/>
      </dsp:nvSpPr>
      <dsp:spPr>
        <a:xfrm rot="445876">
          <a:off x="8146230" y="1935646"/>
          <a:ext cx="264515" cy="0"/>
        </a:xfrm>
        <a:custGeom>
          <a:avLst/>
          <a:gdLst/>
          <a:ahLst/>
          <a:cxnLst/>
          <a:rect l="0" t="0" r="0" b="0"/>
          <a:pathLst>
            <a:path>
              <a:moveTo>
                <a:pt x="0" y="0"/>
              </a:moveTo>
              <a:lnTo>
                <a:pt x="264515"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D1CCB3-BE42-4A40-AE78-F7FD39AEFBB4}">
      <dsp:nvSpPr>
        <dsp:cNvPr id="0" name=""/>
        <dsp:cNvSpPr/>
      </dsp:nvSpPr>
      <dsp:spPr>
        <a:xfrm>
          <a:off x="8409634" y="1685777"/>
          <a:ext cx="1420081" cy="719173"/>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FIRs / UIRs</a:t>
          </a:r>
        </a:p>
      </dsp:txBody>
      <dsp:txXfrm>
        <a:off x="8444741" y="1720884"/>
        <a:ext cx="1349867" cy="648959"/>
      </dsp:txXfrm>
    </dsp:sp>
    <dsp:sp modelId="{689176A6-14B4-418E-AE78-1E8D06CB6B7C}">
      <dsp:nvSpPr>
        <dsp:cNvPr id="0" name=""/>
        <dsp:cNvSpPr/>
      </dsp:nvSpPr>
      <dsp:spPr>
        <a:xfrm>
          <a:off x="6520833" y="3444063"/>
          <a:ext cx="1169560" cy="57436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technical</a:t>
          </a:r>
        </a:p>
      </dsp:txBody>
      <dsp:txXfrm>
        <a:off x="6548871" y="3472101"/>
        <a:ext cx="1113484" cy="518284"/>
      </dsp:txXfrm>
    </dsp:sp>
    <dsp:sp modelId="{EA6F3042-2ACD-4570-B31E-8F462121D22A}">
      <dsp:nvSpPr>
        <dsp:cNvPr id="0" name=""/>
        <dsp:cNvSpPr/>
      </dsp:nvSpPr>
      <dsp:spPr>
        <a:xfrm rot="20898230">
          <a:off x="7678325" y="3492356"/>
          <a:ext cx="1162437" cy="0"/>
        </a:xfrm>
        <a:custGeom>
          <a:avLst/>
          <a:gdLst/>
          <a:ahLst/>
          <a:cxnLst/>
          <a:rect l="0" t="0" r="0" b="0"/>
          <a:pathLst>
            <a:path>
              <a:moveTo>
                <a:pt x="0" y="0"/>
              </a:moveTo>
              <a:lnTo>
                <a:pt x="1162437"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6D0B9B-7AA8-4B60-ABE5-3FF56C30CD0F}">
      <dsp:nvSpPr>
        <dsp:cNvPr id="0" name=""/>
        <dsp:cNvSpPr/>
      </dsp:nvSpPr>
      <dsp:spPr>
        <a:xfrm>
          <a:off x="8828695" y="2906099"/>
          <a:ext cx="1751037" cy="57436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ATS systems</a:t>
          </a:r>
        </a:p>
      </dsp:txBody>
      <dsp:txXfrm>
        <a:off x="8856733" y="2934137"/>
        <a:ext cx="1694961" cy="518284"/>
      </dsp:txXfrm>
    </dsp:sp>
    <dsp:sp modelId="{F30680BC-DD17-4735-8D21-6E57E22B32AF}">
      <dsp:nvSpPr>
        <dsp:cNvPr id="0" name=""/>
        <dsp:cNvSpPr/>
      </dsp:nvSpPr>
      <dsp:spPr>
        <a:xfrm rot="382513">
          <a:off x="7689298" y="3816249"/>
          <a:ext cx="354271" cy="0"/>
        </a:xfrm>
        <a:custGeom>
          <a:avLst/>
          <a:gdLst/>
          <a:ahLst/>
          <a:cxnLst/>
          <a:rect l="0" t="0" r="0" b="0"/>
          <a:pathLst>
            <a:path>
              <a:moveTo>
                <a:pt x="0" y="0"/>
              </a:moveTo>
              <a:lnTo>
                <a:pt x="354271"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32E8C0-32DE-42BA-97BF-B3189F698286}">
      <dsp:nvSpPr>
        <dsp:cNvPr id="0" name=""/>
        <dsp:cNvSpPr/>
      </dsp:nvSpPr>
      <dsp:spPr>
        <a:xfrm>
          <a:off x="8042474" y="3650192"/>
          <a:ext cx="1816047" cy="57436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operations/ procedures</a:t>
          </a:r>
        </a:p>
      </dsp:txBody>
      <dsp:txXfrm>
        <a:off x="8070512" y="3678230"/>
        <a:ext cx="1759971" cy="518284"/>
      </dsp:txXfrm>
    </dsp:sp>
    <dsp:sp modelId="{6D57DBC9-0CC8-4E7A-B6E9-04FE8B167D49}">
      <dsp:nvSpPr>
        <dsp:cNvPr id="0" name=""/>
        <dsp:cNvSpPr/>
      </dsp:nvSpPr>
      <dsp:spPr>
        <a:xfrm rot="7313117">
          <a:off x="6684492" y="4153143"/>
          <a:ext cx="317322" cy="0"/>
        </a:xfrm>
        <a:custGeom>
          <a:avLst/>
          <a:gdLst/>
          <a:ahLst/>
          <a:cxnLst/>
          <a:rect l="0" t="0" r="0" b="0"/>
          <a:pathLst>
            <a:path>
              <a:moveTo>
                <a:pt x="0" y="0"/>
              </a:moveTo>
              <a:lnTo>
                <a:pt x="317322"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A6B340-F641-41FE-8D2C-50F582F82CBA}">
      <dsp:nvSpPr>
        <dsp:cNvPr id="0" name=""/>
        <dsp:cNvSpPr/>
      </dsp:nvSpPr>
      <dsp:spPr>
        <a:xfrm>
          <a:off x="6110802" y="4287863"/>
          <a:ext cx="939783" cy="57436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DCB</a:t>
          </a:r>
        </a:p>
      </dsp:txBody>
      <dsp:txXfrm>
        <a:off x="6138840" y="4315901"/>
        <a:ext cx="883707" cy="518284"/>
      </dsp:txXfrm>
    </dsp:sp>
    <dsp:sp modelId="{FA87519B-04FE-44D0-AA42-A5DC382915EA}">
      <dsp:nvSpPr>
        <dsp:cNvPr id="0" name=""/>
        <dsp:cNvSpPr/>
      </dsp:nvSpPr>
      <dsp:spPr>
        <a:xfrm rot="3293552">
          <a:off x="7159086" y="4304182"/>
          <a:ext cx="698613" cy="0"/>
        </a:xfrm>
        <a:custGeom>
          <a:avLst/>
          <a:gdLst/>
          <a:ahLst/>
          <a:cxnLst/>
          <a:rect l="0" t="0" r="0" b="0"/>
          <a:pathLst>
            <a:path>
              <a:moveTo>
                <a:pt x="0" y="0"/>
              </a:moveTo>
              <a:lnTo>
                <a:pt x="698613"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08DA3-F351-411E-B50B-1C362440E93C}">
      <dsp:nvSpPr>
        <dsp:cNvPr id="0" name=""/>
        <dsp:cNvSpPr/>
      </dsp:nvSpPr>
      <dsp:spPr>
        <a:xfrm>
          <a:off x="7394190" y="4589941"/>
          <a:ext cx="1033965" cy="57436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ATFM</a:t>
          </a:r>
        </a:p>
      </dsp:txBody>
      <dsp:txXfrm>
        <a:off x="7422228" y="4617979"/>
        <a:ext cx="977889" cy="518284"/>
      </dsp:txXfrm>
    </dsp:sp>
    <dsp:sp modelId="{A828037F-D93C-49E3-9CC2-2936A18885BB}">
      <dsp:nvSpPr>
        <dsp:cNvPr id="0" name=""/>
        <dsp:cNvSpPr/>
      </dsp:nvSpPr>
      <dsp:spPr>
        <a:xfrm>
          <a:off x="3209280" y="3534395"/>
          <a:ext cx="1639417" cy="719172"/>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cultural</a:t>
          </a:r>
        </a:p>
      </dsp:txBody>
      <dsp:txXfrm>
        <a:off x="3244387" y="3569502"/>
        <a:ext cx="1569203" cy="648958"/>
      </dsp:txXfrm>
    </dsp:sp>
    <dsp:sp modelId="{B80C25CC-8BED-4BE6-B969-99954E52C9C5}">
      <dsp:nvSpPr>
        <dsp:cNvPr id="0" name=""/>
        <dsp:cNvSpPr/>
      </dsp:nvSpPr>
      <dsp:spPr>
        <a:xfrm rot="4683940">
          <a:off x="3984652" y="4401999"/>
          <a:ext cx="303420" cy="0"/>
        </a:xfrm>
        <a:custGeom>
          <a:avLst/>
          <a:gdLst/>
          <a:ahLst/>
          <a:cxnLst/>
          <a:rect l="0" t="0" r="0" b="0"/>
          <a:pathLst>
            <a:path>
              <a:moveTo>
                <a:pt x="0" y="0"/>
              </a:moveTo>
              <a:lnTo>
                <a:pt x="303420"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EAF616-F58D-4D4D-BFB7-47818D0C7AF8}">
      <dsp:nvSpPr>
        <dsp:cNvPr id="0" name=""/>
        <dsp:cNvSpPr/>
      </dsp:nvSpPr>
      <dsp:spPr>
        <a:xfrm>
          <a:off x="3424028" y="4550430"/>
          <a:ext cx="1639417" cy="719172"/>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language</a:t>
          </a:r>
        </a:p>
      </dsp:txBody>
      <dsp:txXfrm>
        <a:off x="3459135" y="4585537"/>
        <a:ext cx="1569203" cy="648958"/>
      </dsp:txXfrm>
    </dsp:sp>
    <dsp:sp modelId="{09968630-7567-4608-8D45-51E05EB34C79}">
      <dsp:nvSpPr>
        <dsp:cNvPr id="0" name=""/>
        <dsp:cNvSpPr/>
      </dsp:nvSpPr>
      <dsp:spPr>
        <a:xfrm rot="9917573">
          <a:off x="2711662" y="4173356"/>
          <a:ext cx="505905" cy="0"/>
        </a:xfrm>
        <a:custGeom>
          <a:avLst/>
          <a:gdLst/>
          <a:ahLst/>
          <a:cxnLst/>
          <a:rect l="0" t="0" r="0" b="0"/>
          <a:pathLst>
            <a:path>
              <a:moveTo>
                <a:pt x="0" y="0"/>
              </a:moveTo>
              <a:lnTo>
                <a:pt x="505905"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043E96-1613-453B-92BC-B702A60013C9}">
      <dsp:nvSpPr>
        <dsp:cNvPr id="0" name=""/>
        <dsp:cNvSpPr/>
      </dsp:nvSpPr>
      <dsp:spPr>
        <a:xfrm>
          <a:off x="1080532" y="4093145"/>
          <a:ext cx="1639417" cy="719172"/>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kern="1200" noProof="0" dirty="0"/>
            <a:t>practices</a:t>
          </a:r>
        </a:p>
      </dsp:txBody>
      <dsp:txXfrm>
        <a:off x="1115639" y="4128252"/>
        <a:ext cx="1569203" cy="648958"/>
      </dsp:txXfrm>
    </dsp:sp>
    <dsp:sp modelId="{F1723DE8-3EF5-4864-AC49-32505DDC37A7}">
      <dsp:nvSpPr>
        <dsp:cNvPr id="0" name=""/>
        <dsp:cNvSpPr/>
      </dsp:nvSpPr>
      <dsp:spPr>
        <a:xfrm>
          <a:off x="2128747" y="2373918"/>
          <a:ext cx="1176730" cy="635329"/>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labor</a:t>
          </a:r>
        </a:p>
      </dsp:txBody>
      <dsp:txXfrm>
        <a:off x="2159761" y="2404932"/>
        <a:ext cx="1114702" cy="573301"/>
      </dsp:txXfrm>
    </dsp:sp>
    <dsp:sp modelId="{3EB8F644-1530-4C91-B50F-CE1B4FD9FFF7}">
      <dsp:nvSpPr>
        <dsp:cNvPr id="0" name=""/>
        <dsp:cNvSpPr/>
      </dsp:nvSpPr>
      <dsp:spPr>
        <a:xfrm rot="9494657">
          <a:off x="1872136" y="2975697"/>
          <a:ext cx="266087" cy="0"/>
        </a:xfrm>
        <a:custGeom>
          <a:avLst/>
          <a:gdLst/>
          <a:ahLst/>
          <a:cxnLst/>
          <a:rect l="0" t="0" r="0" b="0"/>
          <a:pathLst>
            <a:path>
              <a:moveTo>
                <a:pt x="0" y="0"/>
              </a:moveTo>
              <a:lnTo>
                <a:pt x="266087"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8E362A-A818-4935-8AD7-E5012134AFD7}">
      <dsp:nvSpPr>
        <dsp:cNvPr id="0" name=""/>
        <dsp:cNvSpPr/>
      </dsp:nvSpPr>
      <dsp:spPr>
        <a:xfrm>
          <a:off x="704882" y="2942147"/>
          <a:ext cx="1176730" cy="635329"/>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law</a:t>
          </a:r>
        </a:p>
      </dsp:txBody>
      <dsp:txXfrm>
        <a:off x="735896" y="2973161"/>
        <a:ext cx="1114702" cy="573301"/>
      </dsp:txXfrm>
    </dsp:sp>
    <dsp:sp modelId="{F4518667-501C-48B7-8321-18316D507DB5}">
      <dsp:nvSpPr>
        <dsp:cNvPr id="0" name=""/>
        <dsp:cNvSpPr/>
      </dsp:nvSpPr>
      <dsp:spPr>
        <a:xfrm rot="13872455">
          <a:off x="1813527" y="2063278"/>
          <a:ext cx="797104" cy="0"/>
        </a:xfrm>
        <a:custGeom>
          <a:avLst/>
          <a:gdLst/>
          <a:ahLst/>
          <a:cxnLst/>
          <a:rect l="0" t="0" r="0" b="0"/>
          <a:pathLst>
            <a:path>
              <a:moveTo>
                <a:pt x="0" y="0"/>
              </a:moveTo>
              <a:lnTo>
                <a:pt x="797104"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D5670-E371-4FD7-B359-B0B298AD30AD}">
      <dsp:nvSpPr>
        <dsp:cNvPr id="0" name=""/>
        <dsp:cNvSpPr/>
      </dsp:nvSpPr>
      <dsp:spPr>
        <a:xfrm>
          <a:off x="1118681" y="1117309"/>
          <a:ext cx="1176730" cy="635329"/>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pensions</a:t>
          </a:r>
        </a:p>
      </dsp:txBody>
      <dsp:txXfrm>
        <a:off x="1149695" y="1148323"/>
        <a:ext cx="1114702" cy="573301"/>
      </dsp:txXfrm>
    </dsp:sp>
    <dsp:sp modelId="{D006FE2C-4999-44DC-B751-16AB7FB1F9AB}">
      <dsp:nvSpPr>
        <dsp:cNvPr id="0" name=""/>
        <dsp:cNvSpPr/>
      </dsp:nvSpPr>
      <dsp:spPr>
        <a:xfrm rot="11506857">
          <a:off x="1624891" y="2516887"/>
          <a:ext cx="509219" cy="0"/>
        </a:xfrm>
        <a:custGeom>
          <a:avLst/>
          <a:gdLst/>
          <a:ahLst/>
          <a:cxnLst/>
          <a:rect l="0" t="0" r="0" b="0"/>
          <a:pathLst>
            <a:path>
              <a:moveTo>
                <a:pt x="0" y="0"/>
              </a:moveTo>
              <a:lnTo>
                <a:pt x="509219" y="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87E513-2E4F-4D72-B259-588346CE1963}">
      <dsp:nvSpPr>
        <dsp:cNvPr id="0" name=""/>
        <dsp:cNvSpPr/>
      </dsp:nvSpPr>
      <dsp:spPr>
        <a:xfrm>
          <a:off x="23450" y="1979679"/>
          <a:ext cx="1606803" cy="635329"/>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kern="1200" noProof="0" dirty="0"/>
            <a:t>unions</a:t>
          </a:r>
        </a:p>
      </dsp:txBody>
      <dsp:txXfrm>
        <a:off x="54464" y="2010693"/>
        <a:ext cx="1544775" cy="573301"/>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14.05.2019</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14.05.2019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elmholtz.de/luftfahrt_raumfahrt_und_verkehr/unbemannte-transportflugzeuge-im-test/"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space.com/16532-virgin-galactic-launcherone-rocket-images/2.html" TargetMode="External"/><Relationship Id="rId4" Type="http://schemas.openxmlformats.org/officeDocument/2006/relationships/hyperlink" Target="https://www.dlr.de/irs/desktopdefault.aspx/tabid-11303/#gallery/2691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control.int/sites/default/files/publication/files/prr-2017.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 Einheit sind Anzahl der Luftfahrzeuge in einer Luftsäule mit den Maßen von 1 ° mal 1 ° (</a:t>
            </a:r>
            <a:r>
              <a:rPr lang="de-DE" sz="1200" kern="1200" dirty="0" err="1" smtClean="0">
                <a:solidFill>
                  <a:schemeClr val="tx1"/>
                </a:solidFill>
                <a:effectLst/>
                <a:latin typeface="+mn-lt"/>
                <a:ea typeface="+mn-ea"/>
                <a:cs typeface="+mn-cs"/>
              </a:rPr>
              <a:t>Longitude</a:t>
            </a:r>
            <a:r>
              <a:rPr lang="de-DE" sz="1200" kern="1200" dirty="0" smtClean="0">
                <a:solidFill>
                  <a:schemeClr val="tx1"/>
                </a:solidFill>
                <a:effectLst/>
                <a:latin typeface="+mn-lt"/>
                <a:ea typeface="+mn-ea"/>
                <a:cs typeface="+mn-cs"/>
              </a:rPr>
              <a:t> mal </a:t>
            </a:r>
            <a:r>
              <a:rPr lang="de-DE" sz="1200" kern="1200" dirty="0" err="1" smtClean="0">
                <a:solidFill>
                  <a:schemeClr val="tx1"/>
                </a:solidFill>
                <a:effectLst/>
                <a:latin typeface="+mn-lt"/>
                <a:ea typeface="+mn-ea"/>
                <a:cs typeface="+mn-cs"/>
              </a:rPr>
              <a:t>Latitude</a:t>
            </a:r>
            <a:r>
              <a:rPr lang="de-DE" sz="1200" kern="1200" dirty="0" smtClean="0">
                <a:solidFill>
                  <a:schemeClr val="tx1"/>
                </a:solidFill>
                <a:effectLst/>
                <a:latin typeface="+mn-lt"/>
                <a:ea typeface="+mn-ea"/>
                <a:cs typeface="+mn-cs"/>
              </a:rPr>
              <a:t>) über alle Höhenlevel.</a:t>
            </a:r>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149265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4FFA050-F77B-49A9-B2C4-69131D5D631A}" type="slidenum">
              <a:rPr lang="de-DE" altLang="de-DE" smtClean="0"/>
              <a:pPr/>
              <a:t>24</a:t>
            </a:fld>
            <a:endParaRPr lang="de-DE" altLang="de-DE"/>
          </a:p>
        </p:txBody>
      </p:sp>
    </p:spTree>
    <p:extLst>
      <p:ext uri="{BB962C8B-B14F-4D97-AF65-F5344CB8AC3E}">
        <p14:creationId xmlns:p14="http://schemas.microsoft.com/office/powerpoint/2010/main" val="392709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4FFA050-F77B-49A9-B2C4-69131D5D631A}" type="slidenum">
              <a:rPr lang="de-DE" altLang="de-DE" smtClean="0"/>
              <a:pPr/>
              <a:t>25</a:t>
            </a:fld>
            <a:endParaRPr lang="de-DE" altLang="de-DE"/>
          </a:p>
        </p:txBody>
      </p:sp>
    </p:spTree>
    <p:extLst>
      <p:ext uri="{BB962C8B-B14F-4D97-AF65-F5344CB8AC3E}">
        <p14:creationId xmlns:p14="http://schemas.microsoft.com/office/powerpoint/2010/main" val="200266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173722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ChangeArrowheads="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Tu – Pakete, alle zeigen und markieren</a:t>
            </a:r>
            <a:endParaRPr lang="en-US" altLang="de-DE">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EA72F8-2B68-45B6-99CE-5F1A281A349B}" type="slidenum">
              <a:rPr lang="en-US" altLang="en-US" smtClean="0"/>
              <a:pPr/>
              <a:t>27</a:t>
            </a:fld>
            <a:endParaRPr lang="en-US" altLang="en-US"/>
          </a:p>
        </p:txBody>
      </p:sp>
    </p:spTree>
    <p:extLst>
      <p:ext uri="{BB962C8B-B14F-4D97-AF65-F5344CB8AC3E}">
        <p14:creationId xmlns:p14="http://schemas.microsoft.com/office/powerpoint/2010/main" val="128040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Tu – Pakete, alle zeigen und markieren</a:t>
            </a:r>
            <a:endParaRPr lang="en-US" altLang="de-DE">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662CFE-5711-420C-BFC6-481ED66EAFCE}" type="slidenum">
              <a:rPr lang="en-US" altLang="en-US" smtClean="0"/>
              <a:pPr/>
              <a:t>28</a:t>
            </a:fld>
            <a:endParaRPr lang="en-US" altLang="en-US"/>
          </a:p>
        </p:txBody>
      </p:sp>
    </p:spTree>
    <p:extLst>
      <p:ext uri="{BB962C8B-B14F-4D97-AF65-F5344CB8AC3E}">
        <p14:creationId xmlns:p14="http://schemas.microsoft.com/office/powerpoint/2010/main" val="199444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rPr>
              <a:t>Tu – Pakete, alle zeigen und markieren</a:t>
            </a:r>
            <a:endParaRPr lang="en-US" altLang="de-DE">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MS PGothic" panose="020B0600070205080204" pitchFamily="34" charset="-128"/>
              </a:defRPr>
            </a:lvl1pPr>
            <a:lvl2pPr marL="742950" indent="-285750" defTabSz="966788">
              <a:defRPr>
                <a:solidFill>
                  <a:schemeClr val="tx1"/>
                </a:solidFill>
                <a:latin typeface="Arial" panose="020B0604020202020204" pitchFamily="34" charset="0"/>
                <a:ea typeface="MS PGothic" panose="020B0600070205080204" pitchFamily="34" charset="-128"/>
              </a:defRPr>
            </a:lvl2pPr>
            <a:lvl3pPr marL="1143000" indent="-228600" defTabSz="966788">
              <a:defRPr>
                <a:solidFill>
                  <a:schemeClr val="tx1"/>
                </a:solidFill>
                <a:latin typeface="Arial" panose="020B0604020202020204" pitchFamily="34" charset="0"/>
                <a:ea typeface="MS PGothic" panose="020B0600070205080204" pitchFamily="34" charset="-128"/>
              </a:defRPr>
            </a:lvl3pPr>
            <a:lvl4pPr marL="1600200" indent="-228600" defTabSz="966788">
              <a:defRPr>
                <a:solidFill>
                  <a:schemeClr val="tx1"/>
                </a:solidFill>
                <a:latin typeface="Arial" panose="020B0604020202020204" pitchFamily="34" charset="0"/>
                <a:ea typeface="MS PGothic" panose="020B0600070205080204" pitchFamily="34" charset="-128"/>
              </a:defRPr>
            </a:lvl4pPr>
            <a:lvl5pPr marL="2057400" indent="-228600" defTabSz="966788">
              <a:defRPr>
                <a:solidFill>
                  <a:schemeClr val="tx1"/>
                </a:solidFill>
                <a:latin typeface="Arial" panose="020B0604020202020204" pitchFamily="34" charset="0"/>
                <a:ea typeface="MS PGothic"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D30B4E-0184-4E3F-B500-679DCD1FE7A6}" type="slidenum">
              <a:rPr lang="en-US" altLang="en-US" smtClean="0"/>
              <a:pPr/>
              <a:t>29</a:t>
            </a:fld>
            <a:endParaRPr lang="en-US" altLang="en-US"/>
          </a:p>
        </p:txBody>
      </p:sp>
    </p:spTree>
    <p:extLst>
      <p:ext uri="{BB962C8B-B14F-4D97-AF65-F5344CB8AC3E}">
        <p14:creationId xmlns:p14="http://schemas.microsoft.com/office/powerpoint/2010/main" val="27450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2978568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221608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system of 55 tasks for radar, planning, arrival, airport, tower and apron controller with 129 sub-tasks</a:t>
            </a:r>
          </a:p>
          <a:p>
            <a:endParaRPr lang="en-US" dirty="0" smtClean="0"/>
          </a:p>
          <a:p>
            <a:r>
              <a:rPr lang="en-US" dirty="0" smtClean="0"/>
              <a:t>based on data for necessary task times used by German ANSP (DFS) and EUROCONTROL</a:t>
            </a:r>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393408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030884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ATM in Europe </a:t>
            </a:r>
            <a:r>
              <a:rPr lang="de-DE" dirty="0" err="1"/>
              <a:t>is</a:t>
            </a:r>
            <a:r>
              <a:rPr lang="de-DE" dirty="0"/>
              <a:t> </a:t>
            </a:r>
            <a:r>
              <a:rPr lang="de-DE" dirty="0" err="1"/>
              <a:t>provided</a:t>
            </a:r>
            <a:r>
              <a:rPr lang="de-DE" dirty="0"/>
              <a:t> </a:t>
            </a:r>
            <a:r>
              <a:rPr lang="de-DE" dirty="0" err="1"/>
              <a:t>by</a:t>
            </a:r>
            <a:r>
              <a:rPr lang="de-DE" dirty="0"/>
              <a:t> 27 separate ANSPs</a:t>
            </a:r>
            <a:r>
              <a:rPr lang="de-DE" baseline="0" dirty="0"/>
              <a:t> </a:t>
            </a:r>
            <a:r>
              <a:rPr lang="de-DE" baseline="0" dirty="0" err="1"/>
              <a:t>involving</a:t>
            </a:r>
            <a:r>
              <a:rPr lang="de-DE" baseline="0" dirty="0"/>
              <a:t> a </a:t>
            </a:r>
            <a:r>
              <a:rPr lang="de-DE" baseline="0" dirty="0" err="1"/>
              <a:t>wide</a:t>
            </a:r>
            <a:r>
              <a:rPr lang="de-DE" baseline="0" dirty="0"/>
              <a:t> </a:t>
            </a:r>
            <a:r>
              <a:rPr lang="de-DE" baseline="0" dirty="0" err="1"/>
              <a:t>range</a:t>
            </a:r>
            <a:r>
              <a:rPr lang="de-DE" baseline="0" dirty="0"/>
              <a:t> </a:t>
            </a:r>
            <a:r>
              <a:rPr lang="de-DE" baseline="0" dirty="0" err="1"/>
              <a:t>disparity</a:t>
            </a:r>
            <a:r>
              <a:rPr lang="de-DE" baseline="0" dirty="0"/>
              <a:t> </a:t>
            </a:r>
            <a:r>
              <a:rPr lang="de-DE" baseline="0" dirty="0" err="1"/>
              <a:t>of</a:t>
            </a:r>
            <a:r>
              <a:rPr lang="de-DE" baseline="0" dirty="0"/>
              <a:t> </a:t>
            </a:r>
            <a:r>
              <a:rPr lang="de-DE" baseline="0" dirty="0" err="1"/>
              <a:t>sizes</a:t>
            </a:r>
            <a:r>
              <a:rPr lang="de-DE" baseline="0" dirty="0"/>
              <a:t> and </a:t>
            </a:r>
            <a:r>
              <a:rPr lang="de-DE" baseline="0" dirty="0" err="1"/>
              <a:t>cost</a:t>
            </a:r>
            <a:r>
              <a:rPr lang="de-DE" baseline="0" dirty="0"/>
              <a:t> </a:t>
            </a:r>
            <a:r>
              <a:rPr lang="de-DE" baseline="0" dirty="0" err="1"/>
              <a:t>structures</a:t>
            </a:r>
            <a:endParaRPr lang="de-DE" baseline="0" dirty="0"/>
          </a:p>
          <a:p>
            <a:r>
              <a:rPr lang="de-DE" baseline="0" dirty="0"/>
              <a:t>Today, 650 </a:t>
            </a:r>
            <a:r>
              <a:rPr lang="de-DE" baseline="0" dirty="0" err="1"/>
              <a:t>sectors</a:t>
            </a:r>
            <a:r>
              <a:rPr lang="de-DE" baseline="0" dirty="0"/>
              <a:t> in Europe (FABEC-All </a:t>
            </a:r>
            <a:r>
              <a:rPr lang="de-DE" baseline="0" dirty="0" err="1"/>
              <a:t>About</a:t>
            </a:r>
            <a:r>
              <a:rPr lang="de-DE" baseline="0" dirty="0"/>
              <a:t> Performance)</a:t>
            </a:r>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3195924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281354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value-based-policies-making </a:t>
            </a:r>
            <a:r>
              <a:rPr lang="de-DE" dirty="0" err="1"/>
              <a:t>means</a:t>
            </a:r>
            <a:r>
              <a:rPr lang="de-DE" dirty="0"/>
              <a:t>: </a:t>
            </a:r>
            <a:r>
              <a:rPr lang="de-DE" dirty="0" err="1"/>
              <a:t>values</a:t>
            </a:r>
            <a:r>
              <a:rPr lang="de-DE" dirty="0"/>
              <a:t> </a:t>
            </a:r>
            <a:r>
              <a:rPr lang="de-DE" dirty="0" err="1"/>
              <a:t>for</a:t>
            </a:r>
            <a:r>
              <a:rPr lang="de-DE" dirty="0"/>
              <a:t> environmental </a:t>
            </a:r>
            <a:r>
              <a:rPr lang="de-DE" dirty="0" err="1"/>
              <a:t>issues</a:t>
            </a:r>
            <a:r>
              <a:rPr lang="de-DE" dirty="0"/>
              <a:t>,</a:t>
            </a:r>
            <a:r>
              <a:rPr lang="de-DE" baseline="0" dirty="0"/>
              <a:t> </a:t>
            </a:r>
            <a:r>
              <a:rPr lang="de-DE" baseline="0" dirty="0" err="1"/>
              <a:t>capacitiy</a:t>
            </a:r>
            <a:r>
              <a:rPr lang="de-DE" baseline="0" dirty="0"/>
              <a:t>, </a:t>
            </a:r>
            <a:r>
              <a:rPr lang="de-DE" baseline="0" dirty="0" err="1"/>
              <a:t>liberalization</a:t>
            </a:r>
            <a:r>
              <a:rPr lang="de-DE" baseline="0" dirty="0"/>
              <a:t> (</a:t>
            </a:r>
            <a:r>
              <a:rPr lang="de-DE" baseline="0" dirty="0" err="1"/>
              <a:t>contradicts</a:t>
            </a:r>
            <a:r>
              <a:rPr lang="de-DE" baseline="0" dirty="0"/>
              <a:t> </a:t>
            </a:r>
            <a:r>
              <a:rPr lang="de-DE" baseline="0" dirty="0" err="1"/>
              <a:t>with</a:t>
            </a:r>
            <a:r>
              <a:rPr lang="de-DE" baseline="0" dirty="0"/>
              <a:t> </a:t>
            </a:r>
            <a:r>
              <a:rPr lang="de-DE" baseline="0" dirty="0" err="1"/>
              <a:t>state</a:t>
            </a:r>
            <a:r>
              <a:rPr lang="de-DE" baseline="0" dirty="0"/>
              <a:t> </a:t>
            </a:r>
            <a:r>
              <a:rPr lang="de-DE" baseline="0" dirty="0" err="1"/>
              <a:t>prerogatives</a:t>
            </a:r>
            <a:r>
              <a:rPr lang="de-DE" baseline="0" dirty="0"/>
              <a:t>), </a:t>
            </a:r>
            <a:r>
              <a:rPr lang="de-DE" baseline="0" dirty="0" err="1"/>
              <a:t>Competetition</a:t>
            </a:r>
            <a:r>
              <a:rPr lang="de-DE" baseline="0" dirty="0"/>
              <a:t> </a:t>
            </a:r>
            <a:r>
              <a:rPr lang="de-DE" baseline="0" dirty="0" err="1"/>
              <a:t>contradicts</a:t>
            </a:r>
            <a:r>
              <a:rPr lang="de-DE" baseline="0" dirty="0"/>
              <a:t> </a:t>
            </a:r>
            <a:r>
              <a:rPr lang="de-DE" baseline="0" dirty="0" err="1"/>
              <a:t>with</a:t>
            </a:r>
            <a:r>
              <a:rPr lang="de-DE" baseline="0" dirty="0"/>
              <a:t> </a:t>
            </a:r>
            <a:r>
              <a:rPr lang="de-DE" baseline="0" dirty="0" err="1"/>
              <a:t>monopolistic</a:t>
            </a:r>
            <a:r>
              <a:rPr lang="de-DE" baseline="0" dirty="0"/>
              <a:t> </a:t>
            </a:r>
            <a:r>
              <a:rPr lang="de-DE" baseline="0" dirty="0" err="1"/>
              <a:t>structures</a:t>
            </a:r>
            <a:r>
              <a:rPr lang="de-DE" baseline="0" dirty="0"/>
              <a:t> </a:t>
            </a:r>
          </a:p>
          <a:p>
            <a:endParaRPr lang="de-DE" baseline="0" dirty="0"/>
          </a:p>
          <a:p>
            <a:r>
              <a:rPr lang="de-DE" dirty="0" err="1"/>
              <a:t>Gini</a:t>
            </a:r>
            <a:r>
              <a:rPr lang="de-DE" dirty="0"/>
              <a:t> </a:t>
            </a:r>
            <a:r>
              <a:rPr lang="de-DE" dirty="0" err="1"/>
              <a:t>Coefficient</a:t>
            </a:r>
            <a:r>
              <a:rPr lang="de-DE" dirty="0"/>
              <a:t>: </a:t>
            </a:r>
            <a:r>
              <a:rPr lang="de-DE" sz="1200" kern="1200" dirty="0" err="1">
                <a:solidFill>
                  <a:schemeClr val="tx1"/>
                </a:solidFill>
                <a:effectLst/>
                <a:latin typeface="+mn-lt"/>
                <a:ea typeface="+mn-ea"/>
                <a:cs typeface="+mn-cs"/>
              </a:rPr>
              <a:t>distribution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controlled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flight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hours</a:t>
            </a:r>
            <a:r>
              <a:rPr lang="de-DE" sz="1200" kern="1200" dirty="0">
                <a:solidFill>
                  <a:schemeClr val="tx1"/>
                </a:solidFill>
                <a:effectLst/>
                <a:latin typeface="+mn-lt"/>
                <a:ea typeface="+mn-ea"/>
                <a:cs typeface="+mn-cs"/>
              </a:rPr>
              <a:t> </a:t>
            </a:r>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78159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Europe</a:t>
            </a:r>
            <a:r>
              <a:rPr lang="de-DE" baseline="0" dirty="0"/>
              <a:t> </a:t>
            </a:r>
            <a:r>
              <a:rPr lang="de-DE" baseline="0" dirty="0" err="1"/>
              <a:t>constists</a:t>
            </a:r>
            <a:r>
              <a:rPr lang="de-DE" baseline="0" dirty="0"/>
              <a:t> </a:t>
            </a:r>
            <a:r>
              <a:rPr lang="de-DE" baseline="0" dirty="0" err="1"/>
              <a:t>of</a:t>
            </a:r>
            <a:r>
              <a:rPr lang="de-DE" baseline="0" dirty="0"/>
              <a:t> high </a:t>
            </a:r>
            <a:r>
              <a:rPr lang="de-DE" baseline="0" dirty="0" err="1"/>
              <a:t>number</a:t>
            </a:r>
            <a:r>
              <a:rPr lang="de-DE" baseline="0" dirty="0"/>
              <a:t> </a:t>
            </a:r>
            <a:r>
              <a:rPr lang="de-DE" baseline="0" dirty="0" err="1"/>
              <a:t>of</a:t>
            </a:r>
            <a:r>
              <a:rPr lang="de-DE" baseline="0" dirty="0"/>
              <a:t> </a:t>
            </a:r>
            <a:r>
              <a:rPr lang="de-DE" baseline="0" dirty="0" err="1"/>
              <a:t>airspace</a:t>
            </a:r>
            <a:r>
              <a:rPr lang="de-DE" baseline="0" dirty="0"/>
              <a:t> </a:t>
            </a:r>
            <a:r>
              <a:rPr lang="de-DE" baseline="0" dirty="0" err="1"/>
              <a:t>sectors</a:t>
            </a:r>
            <a:r>
              <a:rPr lang="de-DE" baseline="0" dirty="0"/>
              <a:t>, </a:t>
            </a:r>
            <a:r>
              <a:rPr lang="de-DE" baseline="0" dirty="0" err="1"/>
              <a:t>controlled</a:t>
            </a:r>
            <a:r>
              <a:rPr lang="de-DE" baseline="0" dirty="0"/>
              <a:t> </a:t>
            </a:r>
            <a:r>
              <a:rPr lang="de-DE" baseline="0" dirty="0" err="1"/>
              <a:t>by</a:t>
            </a:r>
            <a:r>
              <a:rPr lang="de-DE" baseline="0" dirty="0"/>
              <a:t> different </a:t>
            </a:r>
            <a:r>
              <a:rPr lang="de-DE" baseline="0" dirty="0" err="1"/>
              <a:t>entities</a:t>
            </a:r>
            <a:r>
              <a:rPr lang="de-DE" baseline="0" dirty="0"/>
              <a:t>, </a:t>
            </a:r>
            <a:r>
              <a:rPr lang="de-DE" baseline="0" dirty="0" err="1"/>
              <a:t>with</a:t>
            </a:r>
            <a:r>
              <a:rPr lang="de-DE" baseline="0" dirty="0"/>
              <a:t> different </a:t>
            </a:r>
            <a:r>
              <a:rPr lang="de-DE" baseline="0" dirty="0" err="1"/>
              <a:t>strategies</a:t>
            </a:r>
            <a:r>
              <a:rPr lang="de-DE" baseline="0" dirty="0"/>
              <a:t> </a:t>
            </a:r>
            <a:r>
              <a:rPr lang="de-DE" baseline="0" dirty="0" err="1"/>
              <a:t>to</a:t>
            </a:r>
            <a:r>
              <a:rPr lang="de-DE" baseline="0" dirty="0"/>
              <a:t> </a:t>
            </a:r>
            <a:r>
              <a:rPr lang="de-DE" baseline="0" dirty="0" err="1"/>
              <a:t>efficiently</a:t>
            </a:r>
            <a:r>
              <a:rPr lang="de-DE" baseline="0" dirty="0"/>
              <a:t> handle </a:t>
            </a:r>
            <a:r>
              <a:rPr lang="de-DE" baseline="0" dirty="0" err="1"/>
              <a:t>daily</a:t>
            </a:r>
            <a:r>
              <a:rPr lang="de-DE" baseline="0" dirty="0"/>
              <a:t> </a:t>
            </a:r>
            <a:r>
              <a:rPr lang="de-DE" baseline="0" dirty="0" err="1"/>
              <a:t>operations</a:t>
            </a:r>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4113516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hlinkClick r:id="rId3"/>
              </a:rPr>
              <a:t>https://www.helmholtz.de/luftfahrt_raumfahrt_und_verkehr/unbemannte-transportflugzeuge-im-test/</a:t>
            </a:r>
            <a:endParaRPr lang="de-DE" dirty="0"/>
          </a:p>
          <a:p>
            <a:r>
              <a:rPr lang="de-DE" dirty="0">
                <a:hlinkClick r:id="rId4"/>
              </a:rPr>
              <a:t>https://www.dlr.de/irs/desktopdefault.aspx/tabid-11303/#gallery/26919</a:t>
            </a:r>
            <a:endParaRPr lang="de-DE" dirty="0"/>
          </a:p>
          <a:p>
            <a:r>
              <a:rPr lang="de-DE" dirty="0">
                <a:hlinkClick r:id="rId5"/>
              </a:rPr>
              <a:t>https://www.space.com/16532-virgin-galactic-launcherone-rocket-images/2.html</a:t>
            </a:r>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75241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4094235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39606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The </a:t>
            </a:r>
            <a:r>
              <a:rPr lang="de-DE" baseline="0" dirty="0" err="1"/>
              <a:t>organization</a:t>
            </a:r>
            <a:r>
              <a:rPr lang="de-DE" baseline="0" dirty="0"/>
              <a:t> </a:t>
            </a:r>
            <a:r>
              <a:rPr lang="de-DE" baseline="0" dirty="0" err="1"/>
              <a:t>of</a:t>
            </a:r>
            <a:r>
              <a:rPr lang="de-DE" baseline="0" dirty="0"/>
              <a:t> FABs allways </a:t>
            </a:r>
            <a:r>
              <a:rPr lang="de-DE" baseline="0" dirty="0" err="1"/>
              <a:t>has</a:t>
            </a:r>
            <a:r>
              <a:rPr lang="de-DE" baseline="0" dirty="0"/>
              <a:t> a State Point </a:t>
            </a:r>
            <a:r>
              <a:rPr lang="de-DE" baseline="0" dirty="0" err="1"/>
              <a:t>of</a:t>
            </a:r>
            <a:r>
              <a:rPr lang="de-DE" baseline="0" dirty="0"/>
              <a:t> </a:t>
            </a:r>
            <a:r>
              <a:rPr lang="de-DE" baseline="0" dirty="0" err="1"/>
              <a:t>view</a:t>
            </a:r>
            <a:r>
              <a:rPr lang="de-DE" baseline="0" dirty="0"/>
              <a:t> and an ANSP Point </a:t>
            </a:r>
            <a:r>
              <a:rPr lang="de-DE" baseline="0" dirty="0" err="1"/>
              <a:t>of</a:t>
            </a:r>
            <a:r>
              <a:rPr lang="de-DE" baseline="0" dirty="0"/>
              <a:t> </a:t>
            </a:r>
            <a:r>
              <a:rPr lang="de-DE" baseline="0" dirty="0" err="1"/>
              <a:t>view</a:t>
            </a:r>
            <a:endParaRPr lang="de-DE" baseline="0" dirty="0"/>
          </a:p>
          <a:p>
            <a:r>
              <a:rPr lang="de-DE" baseline="0" dirty="0" err="1"/>
              <a:t>SESAR‘s</a:t>
            </a:r>
            <a:r>
              <a:rPr lang="de-DE" baseline="0" dirty="0"/>
              <a:t> </a:t>
            </a:r>
            <a:r>
              <a:rPr lang="de-DE" baseline="0" dirty="0" err="1"/>
              <a:t>Airspace</a:t>
            </a:r>
            <a:r>
              <a:rPr lang="de-DE" baseline="0" dirty="0"/>
              <a:t> </a:t>
            </a:r>
            <a:r>
              <a:rPr lang="de-DE" baseline="0" dirty="0" err="1"/>
              <a:t>Architecture</a:t>
            </a:r>
            <a:r>
              <a:rPr lang="de-DE" baseline="0" dirty="0"/>
              <a:t> Study (AAS) </a:t>
            </a:r>
            <a:r>
              <a:rPr lang="de-DE" baseline="0" dirty="0" err="1"/>
              <a:t>entitled</a:t>
            </a:r>
            <a:r>
              <a:rPr lang="de-DE" baseline="0" dirty="0"/>
              <a:t>: A </a:t>
            </a:r>
            <a:r>
              <a:rPr lang="de-DE" baseline="0" dirty="0" err="1"/>
              <a:t>proposal</a:t>
            </a:r>
            <a:r>
              <a:rPr lang="de-DE" baseline="0" dirty="0"/>
              <a:t> </a:t>
            </a:r>
            <a:r>
              <a:rPr lang="de-DE" baseline="0" dirty="0" err="1"/>
              <a:t>for</a:t>
            </a:r>
            <a:r>
              <a:rPr lang="de-DE" baseline="0" dirty="0"/>
              <a:t> </a:t>
            </a:r>
            <a:r>
              <a:rPr lang="de-DE" baseline="0" dirty="0" err="1"/>
              <a:t>the</a:t>
            </a:r>
            <a:r>
              <a:rPr lang="de-DE" baseline="0" dirty="0"/>
              <a:t> </a:t>
            </a:r>
            <a:r>
              <a:rPr lang="de-DE" baseline="0" dirty="0" err="1"/>
              <a:t>future</a:t>
            </a:r>
            <a:r>
              <a:rPr lang="de-DE" baseline="0" dirty="0"/>
              <a:t> </a:t>
            </a:r>
            <a:r>
              <a:rPr lang="de-DE" baseline="0" dirty="0" err="1"/>
              <a:t>architecture</a:t>
            </a:r>
            <a:r>
              <a:rPr lang="de-DE" baseline="0" dirty="0"/>
              <a:t> </a:t>
            </a:r>
            <a:r>
              <a:rPr lang="de-DE" baseline="0" dirty="0" err="1"/>
              <a:t>of</a:t>
            </a:r>
            <a:r>
              <a:rPr lang="de-DE" baseline="0" dirty="0"/>
              <a:t> </a:t>
            </a:r>
            <a:r>
              <a:rPr lang="de-DE" baseline="0" dirty="0" err="1"/>
              <a:t>the</a:t>
            </a:r>
            <a:r>
              <a:rPr lang="de-DE" baseline="0" dirty="0"/>
              <a:t> European </a:t>
            </a:r>
            <a:r>
              <a:rPr lang="de-DE" baseline="0" dirty="0" err="1"/>
              <a:t>airspace</a:t>
            </a:r>
            <a:r>
              <a:rPr lang="de-DE" baseline="0" dirty="0"/>
              <a:t> </a:t>
            </a:r>
            <a:r>
              <a:rPr lang="de-DE" baseline="0" dirty="0" err="1"/>
              <a:t>aims</a:t>
            </a:r>
            <a:r>
              <a:rPr lang="de-DE" baseline="0" dirty="0"/>
              <a:t> </a:t>
            </a:r>
            <a:r>
              <a:rPr lang="de-DE" baseline="0" dirty="0" err="1"/>
              <a:t>to</a:t>
            </a:r>
            <a:r>
              <a:rPr lang="de-DE" baseline="0" dirty="0"/>
              <a:t> </a:t>
            </a:r>
          </a:p>
          <a:p>
            <a:r>
              <a:rPr lang="de-DE" baseline="0" dirty="0"/>
              <a:t>	</a:t>
            </a:r>
            <a:r>
              <a:rPr lang="en-US" sz="1200" kern="1200" dirty="0">
                <a:solidFill>
                  <a:schemeClr val="tx1"/>
                </a:solidFill>
                <a:effectLst/>
                <a:latin typeface="+mn-lt"/>
                <a:ea typeface="+mn-ea"/>
                <a:cs typeface="+mn-cs"/>
              </a:rPr>
              <a:t>• Launch an </a:t>
            </a:r>
            <a:r>
              <a:rPr lang="en-US" sz="1200" b="1" kern="1200" dirty="0">
                <a:solidFill>
                  <a:schemeClr val="tx1"/>
                </a:solidFill>
                <a:effectLst/>
                <a:latin typeface="+mn-lt"/>
                <a:ea typeface="+mn-ea"/>
                <a:cs typeface="+mn-cs"/>
              </a:rPr>
              <a:t>airspace re-configuration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supported by an operational excellence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to achieve quick wins;</a:t>
            </a:r>
          </a:p>
          <a:p>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Realise</a:t>
            </a:r>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de-fragmentation</a:t>
            </a:r>
            <a:r>
              <a:rPr lang="en-US" sz="1200" kern="1200" dirty="0">
                <a:solidFill>
                  <a:schemeClr val="tx1"/>
                </a:solidFill>
                <a:effectLst/>
                <a:latin typeface="+mn-lt"/>
                <a:ea typeface="+mn-ea"/>
                <a:cs typeface="+mn-cs"/>
              </a:rPr>
              <a:t> of European skies through </a:t>
            </a:r>
            <a:r>
              <a:rPr lang="en-US" sz="1200" kern="1200" dirty="0" err="1">
                <a:solidFill>
                  <a:schemeClr val="tx1"/>
                </a:solidFill>
                <a:effectLst/>
                <a:latin typeface="+mn-lt"/>
                <a:ea typeface="+mn-ea"/>
                <a:cs typeface="+mn-cs"/>
              </a:rPr>
              <a:t>virtualisation</a:t>
            </a:r>
            <a:r>
              <a:rPr lang="en-US" sz="1200" kern="1200" dirty="0">
                <a:solidFill>
                  <a:schemeClr val="tx1"/>
                </a:solidFill>
                <a:effectLst/>
                <a:latin typeface="+mn-lt"/>
                <a:ea typeface="+mn-ea"/>
                <a:cs typeface="+mn-cs"/>
              </a:rPr>
              <a:t> and the </a:t>
            </a:r>
            <a:r>
              <a:rPr lang="en-US" sz="1200" b="1" kern="1200" dirty="0">
                <a:solidFill>
                  <a:schemeClr val="tx1"/>
                </a:solidFill>
                <a:effectLst/>
                <a:latin typeface="+mn-lt"/>
                <a:ea typeface="+mn-ea"/>
                <a:cs typeface="+mn-cs"/>
              </a:rPr>
              <a:t>free flow of data </a:t>
            </a:r>
            <a:r>
              <a:rPr lang="en-US" sz="1200" kern="1200" dirty="0">
                <a:solidFill>
                  <a:schemeClr val="tx1"/>
                </a:solidFill>
                <a:effectLst/>
                <a:latin typeface="+mn-lt"/>
                <a:ea typeface="+mn-ea"/>
                <a:cs typeface="+mn-cs"/>
              </a:rPr>
              <a:t>among trusted users;</a:t>
            </a:r>
          </a:p>
          <a:p>
            <a:r>
              <a:rPr lang="en-US" sz="1200" kern="1200" dirty="0">
                <a:solidFill>
                  <a:schemeClr val="tx1"/>
                </a:solidFill>
                <a:effectLst/>
                <a:latin typeface="+mn-lt"/>
                <a:ea typeface="+mn-ea"/>
                <a:cs typeface="+mn-cs"/>
              </a:rPr>
              <a:t>	• Create a </a:t>
            </a:r>
            <a:r>
              <a:rPr lang="en-US" sz="1200" b="1" kern="1200" dirty="0">
                <a:solidFill>
                  <a:schemeClr val="tx1"/>
                </a:solidFill>
                <a:effectLst/>
                <a:latin typeface="+mn-lt"/>
                <a:ea typeface="+mn-ea"/>
                <a:cs typeface="+mn-cs"/>
              </a:rPr>
              <a:t>legal and financial framework </a:t>
            </a:r>
            <a:r>
              <a:rPr lang="en-US" sz="1200" kern="1200" dirty="0">
                <a:solidFill>
                  <a:schemeClr val="tx1"/>
                </a:solidFill>
                <a:effectLst/>
                <a:latin typeface="+mn-lt"/>
                <a:ea typeface="+mn-ea"/>
                <a:cs typeface="+mn-cs"/>
              </a:rPr>
              <a:t>that rewards early movers.</a:t>
            </a:r>
          </a:p>
          <a:p>
            <a:endParaRPr lang="de-DE" baseline="0" dirty="0"/>
          </a:p>
          <a:p>
            <a:endParaRPr lang="de-DE"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14357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the final axis reflects the sensitivity of the conflict duration with the speed and heading modifications. Delahaye and </a:t>
            </a:r>
            <a:r>
              <a:rPr lang="en-GB" sz="1200" kern="1200" dirty="0" err="1" smtClean="0">
                <a:solidFill>
                  <a:schemeClr val="tx1"/>
                </a:solidFill>
                <a:effectLst/>
                <a:latin typeface="+mn-lt"/>
                <a:ea typeface="+mn-ea"/>
                <a:cs typeface="+mn-cs"/>
              </a:rPr>
              <a:t>Puechmorel</a:t>
            </a:r>
            <a:r>
              <a:rPr lang="en-GB" sz="1200" kern="1200" dirty="0" smtClean="0">
                <a:solidFill>
                  <a:schemeClr val="tx1"/>
                </a:solidFill>
                <a:effectLst/>
                <a:latin typeface="+mn-lt"/>
                <a:ea typeface="+mn-ea"/>
                <a:cs typeface="+mn-cs"/>
              </a:rPr>
              <a:t> (2000) argue “that a convergent situation with a high sensitivity is better than a convergent situation with a low sensitivity, the induced complexity will be higher in the later than in the former.” Therefore, in order to have a homogeneous coordinate system, the final axis represents so-called insensitivity. </a:t>
            </a:r>
            <a:endParaRPr lang="de-DE" sz="1200" kern="1200" dirty="0" smtClean="0">
              <a:solidFill>
                <a:schemeClr val="tx1"/>
              </a:solidFill>
              <a:effectLst/>
              <a:latin typeface="+mn-lt"/>
              <a:ea typeface="+mn-ea"/>
              <a:cs typeface="+mn-cs"/>
            </a:endParaRPr>
          </a:p>
          <a:p>
            <a:endParaRPr lang="en-US" dirty="0"/>
          </a:p>
        </p:txBody>
      </p:sp>
      <p:sp>
        <p:nvSpPr>
          <p:cNvPr id="4" name="Foliennummernplatzhalter 3"/>
          <p:cNvSpPr>
            <a:spLocks noGrp="1"/>
          </p:cNvSpPr>
          <p:nvPr>
            <p:ph type="sldNum" sz="quarter" idx="10"/>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247746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At the same time, ATCO hour productivity increased (+10.1% vs. 2008) and support cost per flight hour decreased by -7.9% compared to 2008, leading to an overall reduction of ATM/CNS unit provision costs of -6.8% vs. 2008. Although the ATM system improved compared to 2008, there is clearly scope for further improvement. With the focus mainly on cost savings over the past years, the system benefited from the depressed traffic levels following the start of the economic crisis in 2008. However, with traffic growing again it is vital to work proactively on capacity deployment in order to be able to accommodate forecast demand and to avoid exponential increases of delay costs to airspace users.</a:t>
            </a:r>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149580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3169379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Traffic </a:t>
            </a:r>
            <a:r>
              <a:rPr lang="de-DE" dirty="0" err="1"/>
              <a:t>seasonality</a:t>
            </a:r>
            <a:endParaRPr lang="de-DE" dirty="0"/>
          </a:p>
          <a:p>
            <a:pPr marL="171450" indent="-171450">
              <a:buFontTx/>
              <a:buChar char="-"/>
            </a:pPr>
            <a:r>
              <a:rPr lang="de-DE" sz="1200" b="0" i="0" u="none" strike="noStrike" kern="1200" baseline="0" dirty="0">
                <a:solidFill>
                  <a:schemeClr val="tx1"/>
                </a:solidFill>
                <a:latin typeface="+mn-lt"/>
                <a:ea typeface="+mn-ea"/>
                <a:cs typeface="+mn-cs"/>
              </a:rPr>
              <a:t>ANS </a:t>
            </a:r>
            <a:r>
              <a:rPr lang="de-DE" sz="1200" b="0" i="0" u="none" strike="noStrike" kern="1200" baseline="0" dirty="0" err="1">
                <a:solidFill>
                  <a:schemeClr val="tx1"/>
                </a:solidFill>
                <a:latin typeface="+mn-lt"/>
                <a:ea typeface="+mn-ea"/>
                <a:cs typeface="+mn-cs"/>
              </a:rPr>
              <a:t>performance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needs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consider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air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traffic</a:t>
            </a:r>
            <a:r>
              <a:rPr lang="de-DE" sz="1200" b="0"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variability</a:t>
            </a:r>
            <a:r>
              <a:rPr lang="de-DE" sz="1200" b="1"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complexity</a:t>
            </a:r>
            <a:r>
              <a:rPr lang="de-DE" sz="1200" b="0" i="0" u="none" strike="noStrike" kern="1200" baseline="0" dirty="0">
                <a:solidFill>
                  <a:schemeClr val="tx1"/>
                </a:solidFill>
                <a:latin typeface="+mn-lt"/>
                <a:ea typeface="+mn-ea"/>
                <a:cs typeface="+mn-cs"/>
              </a:rPr>
              <a:t>. Providing </a:t>
            </a:r>
            <a:r>
              <a:rPr lang="de-DE" sz="1200" b="0" i="0" u="none" strike="noStrike" kern="1200" baseline="0" dirty="0" err="1">
                <a:solidFill>
                  <a:schemeClr val="tx1"/>
                </a:solidFill>
                <a:latin typeface="+mn-lt"/>
                <a:ea typeface="+mn-ea"/>
                <a:cs typeface="+mn-cs"/>
              </a:rPr>
              <a:t>sufficient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capacity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satisfy</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demand in the future involves a </a:t>
            </a:r>
            <a:r>
              <a:rPr lang="de-DE" sz="1200" b="0" i="0" u="none" strike="noStrike" kern="1200" baseline="0" dirty="0" err="1">
                <a:solidFill>
                  <a:schemeClr val="tx1"/>
                </a:solidFill>
                <a:latin typeface="+mn-lt"/>
                <a:ea typeface="+mn-ea"/>
                <a:cs typeface="+mn-cs"/>
              </a:rPr>
              <a:t>number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factors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including</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inter alia, the order of </a:t>
            </a:r>
            <a:r>
              <a:rPr lang="de-DE" sz="1200" b="0" i="0" u="none" strike="noStrike" kern="1200" baseline="0" dirty="0" err="1">
                <a:solidFill>
                  <a:schemeClr val="tx1"/>
                </a:solidFill>
                <a:latin typeface="+mn-lt"/>
                <a:ea typeface="+mn-ea"/>
                <a:cs typeface="+mn-cs"/>
              </a:rPr>
              <a:t>magnitude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expected</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traffic volume changes, the lead time before the change occurs, the level of predictability, and the level of flexibility in capacity </a:t>
            </a:r>
            <a:r>
              <a:rPr lang="de-DE" sz="1200" b="0" i="0" u="none" strike="noStrike" kern="1200" baseline="0" dirty="0" err="1">
                <a:solidFill>
                  <a:schemeClr val="tx1"/>
                </a:solidFill>
                <a:latin typeface="+mn-lt"/>
                <a:ea typeface="+mn-ea"/>
                <a:cs typeface="+mn-cs"/>
              </a:rPr>
              <a:t>deployment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Figure</a:t>
            </a:r>
            <a:r>
              <a:rPr lang="de-DE" sz="1200" b="0" i="0" u="none" strike="noStrike" kern="1200" baseline="0" dirty="0">
                <a:solidFill>
                  <a:schemeClr val="tx1"/>
                </a:solidFill>
                <a:latin typeface="+mn-lt"/>
                <a:ea typeface="+mn-ea"/>
                <a:cs typeface="+mn-cs"/>
              </a:rPr>
              <a:t> 3-3 </a:t>
            </a:r>
            <a:r>
              <a:rPr lang="de-DE" sz="1200" b="0" i="0" u="none" strike="noStrike" kern="1200" baseline="0" dirty="0" err="1">
                <a:solidFill>
                  <a:schemeClr val="tx1"/>
                </a:solidFill>
                <a:latin typeface="+mn-lt"/>
                <a:ea typeface="+mn-ea"/>
                <a:cs typeface="+mn-cs"/>
              </a:rPr>
              <a:t>provides</a:t>
            </a:r>
            <a:r>
              <a:rPr lang="de-DE" sz="1200" b="0" i="0" u="none" strike="noStrike" kern="1200" baseline="0" dirty="0">
                <a:solidFill>
                  <a:schemeClr val="tx1"/>
                </a:solidFill>
                <a:latin typeface="+mn-lt"/>
                <a:ea typeface="+mn-ea"/>
                <a:cs typeface="+mn-cs"/>
              </a:rPr>
              <a:t> an </a:t>
            </a:r>
            <a:r>
              <a:rPr lang="de-DE" sz="1200" b="0" i="0" u="none" strike="noStrike" kern="1200" baseline="0" dirty="0" err="1">
                <a:solidFill>
                  <a:schemeClr val="tx1"/>
                </a:solidFill>
                <a:latin typeface="+mn-lt"/>
                <a:ea typeface="+mn-ea"/>
                <a:cs typeface="+mn-cs"/>
              </a:rPr>
              <a:t>indication</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of the level of variability </a:t>
            </a:r>
            <a:r>
              <a:rPr lang="de-DE" sz="1200" b="0" i="0" u="none" strike="noStrike" kern="1200" baseline="0" dirty="0" err="1">
                <a:solidFill>
                  <a:schemeClr val="tx1"/>
                </a:solidFill>
                <a:latin typeface="+mn-lt"/>
                <a:ea typeface="+mn-ea"/>
                <a:cs typeface="+mn-cs"/>
              </a:rPr>
              <a:t>between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peak</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average</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weeks in each of the ACCs in </a:t>
            </a:r>
            <a:r>
              <a:rPr lang="de-DE" sz="1200" b="0" i="0" u="none" strike="noStrike" kern="1200" baseline="0" dirty="0">
                <a:solidFill>
                  <a:schemeClr val="tx1"/>
                </a:solidFill>
                <a:latin typeface="+mn-lt"/>
                <a:ea typeface="+mn-ea"/>
                <a:cs typeface="+mn-cs"/>
              </a:rPr>
              <a:t>2017. </a:t>
            </a:r>
            <a:r>
              <a:rPr lang="de-DE" sz="1200" b="0" i="0" u="none" strike="noStrike" kern="1200" baseline="0" dirty="0" err="1">
                <a:solidFill>
                  <a:schemeClr val="tx1"/>
                </a:solidFill>
                <a:latin typeface="+mn-lt"/>
                <a:ea typeface="+mn-ea"/>
                <a:cs typeface="+mn-cs"/>
              </a:rPr>
              <a:t>Comparatively</a:t>
            </a:r>
            <a:r>
              <a:rPr lang="de-DE" sz="1200" b="0" i="0" u="none" strike="noStrike" kern="1200" baseline="0" dirty="0">
                <a:solidFill>
                  <a:schemeClr val="tx1"/>
                </a:solidFill>
                <a:latin typeface="+mn-lt"/>
                <a:ea typeface="+mn-ea"/>
                <a:cs typeface="+mn-cs"/>
              </a:rPr>
              <a:t> high </a:t>
            </a:r>
            <a:r>
              <a:rPr lang="de-DE" sz="1200" b="0" i="0" u="none" strike="noStrike" kern="1200" baseline="0" dirty="0" err="1">
                <a:solidFill>
                  <a:schemeClr val="tx1"/>
                </a:solidFill>
                <a:latin typeface="+mn-lt"/>
                <a:ea typeface="+mn-ea"/>
                <a:cs typeface="+mn-cs"/>
              </a:rPr>
              <a:t>levels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can be observed in ACCs affected by holiday traffic peaks in the summer. In some ACCs, traffic in the peak week is more than 50% higher than in the </a:t>
            </a:r>
            <a:r>
              <a:rPr lang="de-DE" sz="1200" b="0" i="0" u="none" strike="noStrike" kern="1200" baseline="0" dirty="0" err="1">
                <a:solidFill>
                  <a:schemeClr val="tx1"/>
                </a:solidFill>
                <a:latin typeface="+mn-lt"/>
                <a:ea typeface="+mn-ea"/>
                <a:cs typeface="+mn-cs"/>
              </a:rPr>
              <a:t>average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week</a:t>
            </a:r>
            <a:r>
              <a:rPr lang="de-DE" sz="1200" b="0" i="0" u="none" strike="noStrike" kern="1200" baseline="0" dirty="0">
                <a:solidFill>
                  <a:schemeClr val="tx1"/>
                </a:solidFill>
                <a:latin typeface="+mn-lt"/>
                <a:ea typeface="+mn-ea"/>
                <a:cs typeface="+mn-cs"/>
              </a:rPr>
              <a:t>.</a:t>
            </a:r>
            <a:endParaRPr lang="de-DE" dirty="0"/>
          </a:p>
          <a:p>
            <a:endParaRPr lang="de-DE" dirty="0"/>
          </a:p>
          <a:p>
            <a:r>
              <a:rPr lang="de-DE" dirty="0"/>
              <a:t>Traffic </a:t>
            </a:r>
            <a:r>
              <a:rPr lang="de-DE" dirty="0" err="1"/>
              <a:t>complexity</a:t>
            </a:r>
            <a:endParaRPr lang="de-DE" dirty="0"/>
          </a:p>
          <a:p>
            <a:pPr marL="171450" indent="-171450" algn="l" defTabSz="914400" rtl="0" eaLnBrk="1" latinLnBrk="0" hangingPunct="1">
              <a:buFontTx/>
              <a:buChar char="-"/>
            </a:pPr>
            <a:r>
              <a:rPr lang="en-US" sz="1200" b="0" i="0" u="none" strike="noStrike" kern="1200" baseline="0" dirty="0">
                <a:solidFill>
                  <a:schemeClr val="tx1"/>
                </a:solidFill>
                <a:latin typeface="+mn-lt"/>
                <a:ea typeface="+mn-ea"/>
                <a:cs typeface="+mn-cs"/>
              </a:rPr>
              <a:t>The various ANSPs show a contrasted picture in terms of complexity with </a:t>
            </a:r>
            <a:r>
              <a:rPr lang="en-US" sz="1200" b="0" i="0" u="none" strike="noStrike" kern="1200" baseline="0" dirty="0" err="1">
                <a:solidFill>
                  <a:schemeClr val="tx1"/>
                </a:solidFill>
                <a:latin typeface="+mn-lt"/>
                <a:ea typeface="+mn-ea"/>
                <a:cs typeface="+mn-cs"/>
              </a:rPr>
              <a:t>Skyguide</a:t>
            </a:r>
            <a:r>
              <a:rPr lang="en-US" sz="1200" b="0" i="0" u="none" strike="noStrike" kern="1200" baseline="0" dirty="0">
                <a:solidFill>
                  <a:schemeClr val="tx1"/>
                </a:solidFill>
                <a:latin typeface="+mn-lt"/>
                <a:ea typeface="+mn-ea"/>
                <a:cs typeface="+mn-cs"/>
              </a:rPr>
              <a:t> showing the highest level, followed by NATS, Maastricht, DFS and </a:t>
            </a:r>
            <a:r>
              <a:rPr lang="en-US" sz="1200" b="0" i="0" u="none" strike="noStrike" kern="1200" baseline="0" dirty="0" err="1">
                <a:solidFill>
                  <a:schemeClr val="tx1"/>
                </a:solidFill>
                <a:latin typeface="+mn-lt"/>
                <a:ea typeface="+mn-ea"/>
                <a:cs typeface="+mn-cs"/>
              </a:rPr>
              <a:t>Belgocontrol</a:t>
            </a:r>
            <a:r>
              <a:rPr lang="en-US" sz="1200" b="0" i="0" u="none" strike="noStrike" kern="1200" baseline="0" dirty="0">
                <a:solidFill>
                  <a:schemeClr val="tx1"/>
                </a:solidFill>
                <a:latin typeface="+mn-lt"/>
                <a:ea typeface="+mn-ea"/>
                <a:cs typeface="+mn-cs"/>
              </a:rPr>
              <a:t>. As can be expected, the highest complexity scores are observed in the European core area with scores notably higher than the EUROCONTROL average. It is important to point out that traffic variability and complexity in this section are shown as weekly or annual averages. The results can differ notably at other granularity levels (daily, hourly, etc.).</a:t>
            </a:r>
          </a:p>
          <a:p>
            <a:pPr marL="171450" indent="-171450" algn="l" defTabSz="914400" rtl="0" eaLnBrk="1" latinLnBrk="0" hangingPunct="1">
              <a:buFontTx/>
              <a:buChar char="-"/>
            </a:pPr>
            <a:endParaRPr lang="en-US" sz="1200" b="0" i="0" u="none" strike="noStrike" kern="1200" baseline="0" dirty="0">
              <a:solidFill>
                <a:schemeClr val="tx1"/>
              </a:solidFill>
              <a:latin typeface="+mn-lt"/>
              <a:ea typeface="+mn-ea"/>
              <a:cs typeface="+mn-cs"/>
            </a:endParaRPr>
          </a:p>
          <a:p>
            <a:r>
              <a:rPr lang="de-DE" dirty="0" err="1"/>
              <a:t>Staffing</a:t>
            </a:r>
            <a:endParaRPr lang="de-DE" dirty="0"/>
          </a:p>
          <a:p>
            <a:pPr marL="171450" indent="-171450">
              <a:buFontTx/>
              <a:buChar char="-"/>
            </a:pPr>
            <a:r>
              <a:rPr lang="de-DE" sz="1200" b="0" i="0" u="none" strike="noStrike" kern="1200" baseline="0" dirty="0">
                <a:solidFill>
                  <a:schemeClr val="tx1"/>
                </a:solidFill>
                <a:latin typeface="+mn-lt"/>
                <a:ea typeface="+mn-ea"/>
                <a:cs typeface="+mn-cs"/>
              </a:rPr>
              <a:t>ATC </a:t>
            </a:r>
            <a:r>
              <a:rPr lang="de-DE" sz="1200" b="0" i="0" u="none" strike="noStrike" kern="1200" baseline="0" dirty="0" err="1">
                <a:solidFill>
                  <a:schemeClr val="tx1"/>
                </a:solidFill>
                <a:latin typeface="+mn-lt"/>
                <a:ea typeface="+mn-ea"/>
                <a:cs typeface="+mn-cs"/>
              </a:rPr>
              <a:t>Capacity</a:t>
            </a:r>
            <a:r>
              <a:rPr lang="de-DE" sz="1200" b="0" i="0" u="none" strike="noStrike" kern="1200" baseline="0" dirty="0">
                <a:solidFill>
                  <a:schemeClr val="tx1"/>
                </a:solidFill>
                <a:latin typeface="+mn-lt"/>
                <a:ea typeface="+mn-ea"/>
                <a:cs typeface="+mn-cs"/>
              </a:rPr>
              <a:t> &amp; </a:t>
            </a:r>
            <a:r>
              <a:rPr lang="de-DE" sz="1200" b="0" i="0" u="none" strike="noStrike" kern="1200" baseline="0" dirty="0" err="1">
                <a:solidFill>
                  <a:schemeClr val="tx1"/>
                </a:solidFill>
                <a:latin typeface="+mn-lt"/>
                <a:ea typeface="+mn-ea"/>
                <a:cs typeface="+mn-cs"/>
              </a:rPr>
              <a:t>Staffing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attributed</a:t>
            </a:r>
            <a:r>
              <a:rPr lang="de-DE" sz="1200" b="0" i="0" u="none" strike="noStrike" kern="1200" baseline="0" dirty="0">
                <a:solidFill>
                  <a:schemeClr val="tx1"/>
                </a:solidFill>
                <a:latin typeface="+mn-lt"/>
                <a:ea typeface="+mn-ea"/>
                <a:cs typeface="+mn-cs"/>
              </a:rPr>
              <a:t> en-route ATFM </a:t>
            </a:r>
            <a:r>
              <a:rPr lang="de-DE" sz="1200" b="0" i="0" u="none" strike="noStrike" kern="1200" baseline="0" dirty="0" err="1">
                <a:solidFill>
                  <a:schemeClr val="tx1"/>
                </a:solidFill>
                <a:latin typeface="+mn-lt"/>
                <a:ea typeface="+mn-ea"/>
                <a:cs typeface="+mn-cs"/>
              </a:rPr>
              <a:t>delays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concentrated</a:t>
            </a:r>
            <a:r>
              <a:rPr lang="de-DE" sz="1200" b="0" i="0" u="none" strike="noStrike" kern="1200" baseline="0" dirty="0">
                <a:solidFill>
                  <a:schemeClr val="tx1"/>
                </a:solidFill>
                <a:latin typeface="+mn-lt"/>
                <a:ea typeface="+mn-ea"/>
                <a:cs typeface="+mn-cs"/>
              </a:rPr>
              <a:t> in </a:t>
            </a:r>
            <a:r>
              <a:rPr lang="de-DE" sz="1200" b="0" i="0" u="none" strike="noStrike" kern="1200" baseline="0" dirty="0" err="1">
                <a:solidFill>
                  <a:schemeClr val="tx1"/>
                </a:solidFill>
                <a:latin typeface="+mn-lt"/>
                <a:ea typeface="+mn-ea"/>
                <a:cs typeface="+mn-cs"/>
              </a:rPr>
              <a:t>five</a:t>
            </a:r>
            <a:r>
              <a:rPr lang="de-DE" sz="1200" b="0" i="0" u="none" strike="noStrike" kern="1200" baseline="0" dirty="0">
                <a:solidFill>
                  <a:schemeClr val="tx1"/>
                </a:solidFill>
                <a:latin typeface="+mn-lt"/>
                <a:ea typeface="+mn-ea"/>
                <a:cs typeface="+mn-cs"/>
              </a:rPr>
              <a:t> ACCs (Karlsruhe, Marseille, Brest, Maastricht,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Nicosia) </a:t>
            </a:r>
            <a:r>
              <a:rPr lang="de-DE" sz="1200" b="0" i="0" u="none" strike="noStrike" kern="1200" baseline="0" dirty="0" err="1">
                <a:solidFill>
                  <a:schemeClr val="tx1"/>
                </a:solidFill>
                <a:latin typeface="+mn-lt"/>
                <a:ea typeface="+mn-ea"/>
                <a:cs typeface="+mn-cs"/>
              </a:rPr>
              <a:t>which</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together accounted for 62% of </a:t>
            </a:r>
            <a:r>
              <a:rPr lang="de-DE" sz="1200" b="0" i="0" u="none" strike="noStrike" kern="1200" baseline="0" dirty="0">
                <a:solidFill>
                  <a:schemeClr val="tx1"/>
                </a:solidFill>
                <a:latin typeface="+mn-lt"/>
                <a:ea typeface="+mn-ea"/>
                <a:cs typeface="+mn-cs"/>
              </a:rPr>
              <a:t>all ATC </a:t>
            </a:r>
            <a:r>
              <a:rPr lang="de-DE" sz="1200" b="0" i="0" u="none" strike="noStrike" kern="1200" baseline="0" dirty="0" err="1">
                <a:solidFill>
                  <a:schemeClr val="tx1"/>
                </a:solidFill>
                <a:latin typeface="+mn-lt"/>
                <a:ea typeface="+mn-ea"/>
                <a:cs typeface="+mn-cs"/>
              </a:rPr>
              <a:t>Capacity</a:t>
            </a:r>
            <a:r>
              <a:rPr lang="de-DE" sz="1200" b="0" i="0" u="none" strike="noStrike" kern="1200" baseline="0" dirty="0">
                <a:solidFill>
                  <a:schemeClr val="tx1"/>
                </a:solidFill>
                <a:latin typeface="+mn-lt"/>
                <a:ea typeface="+mn-ea"/>
                <a:cs typeface="+mn-cs"/>
              </a:rPr>
              <a:t> &amp; </a:t>
            </a:r>
            <a:r>
              <a:rPr lang="de-DE" sz="1200" b="0" i="0" u="none" strike="noStrike" kern="1200" baseline="0" dirty="0" err="1">
                <a:solidFill>
                  <a:schemeClr val="tx1"/>
                </a:solidFill>
                <a:latin typeface="+mn-lt"/>
                <a:ea typeface="+mn-ea"/>
                <a:cs typeface="+mn-cs"/>
              </a:rPr>
              <a:t>Staffing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attributed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delay</a:t>
            </a:r>
            <a:r>
              <a:rPr lang="de-DE" sz="1200" b="0" i="0" u="none" strike="noStrike" kern="1200" baseline="0" dirty="0">
                <a:solidFill>
                  <a:schemeClr val="tx1"/>
                </a:solidFill>
                <a:latin typeface="+mn-lt"/>
                <a:ea typeface="+mn-ea"/>
                <a:cs typeface="+mn-cs"/>
              </a:rPr>
              <a:t> in 2017.</a:t>
            </a:r>
          </a:p>
          <a:p>
            <a:pPr marL="171450" indent="-171450">
              <a:buFontTx/>
              <a:buChar char="-"/>
            </a:pPr>
            <a:r>
              <a:rPr lang="en-US" sz="1200" b="0" i="0" u="none" strike="noStrike" kern="1200" baseline="0" dirty="0">
                <a:solidFill>
                  <a:schemeClr val="tx1"/>
                </a:solidFill>
                <a:latin typeface="+mn-lt"/>
                <a:ea typeface="+mn-ea"/>
                <a:cs typeface="+mn-cs"/>
              </a:rPr>
              <a:t>The PRC </a:t>
            </a:r>
            <a:r>
              <a:rPr lang="en-US" sz="1200" b="0" i="0" u="none" strike="noStrike" kern="1200" baseline="0" dirty="0" err="1">
                <a:solidFill>
                  <a:schemeClr val="tx1"/>
                </a:solidFill>
                <a:latin typeface="+mn-lt"/>
                <a:ea typeface="+mn-ea"/>
                <a:cs typeface="+mn-cs"/>
              </a:rPr>
              <a:t>analysed</a:t>
            </a:r>
            <a:r>
              <a:rPr lang="en-US" sz="1200" b="0" i="0" u="none" strike="noStrike" kern="1200" baseline="0" dirty="0">
                <a:solidFill>
                  <a:schemeClr val="tx1"/>
                </a:solidFill>
                <a:latin typeface="+mn-lt"/>
                <a:ea typeface="+mn-ea"/>
                <a:cs typeface="+mn-cs"/>
              </a:rPr>
              <a:t> the “ATC Capacity &amp; Staffing” delay category in terms of (</a:t>
            </a:r>
            <a:r>
              <a:rPr lang="en-US" sz="1200" b="0" i="0" u="none" strike="noStrike" kern="1200" baseline="0" dirty="0" err="1">
                <a:solidFill>
                  <a:schemeClr val="tx1"/>
                </a:solidFill>
                <a:latin typeface="+mn-lt"/>
                <a:ea typeface="+mn-ea"/>
                <a:cs typeface="+mn-cs"/>
              </a:rPr>
              <a:t>i</a:t>
            </a:r>
            <a:r>
              <a:rPr lang="en-US" sz="1200" b="0" i="0" u="none" strike="noStrike" kern="1200" baseline="0" dirty="0">
                <a:solidFill>
                  <a:schemeClr val="tx1"/>
                </a:solidFill>
                <a:latin typeface="+mn-lt"/>
                <a:ea typeface="+mn-ea"/>
                <a:cs typeface="+mn-cs"/>
              </a:rPr>
              <a:t>) delay attributed to elementary sectors and (ii) delays attributed to collapsed sectors which, by being collapsed, already limited the available capacity for airspace users.</a:t>
            </a:r>
            <a:endParaRPr lang="de-DE" sz="1200" b="0" i="0" u="none" strike="noStrike" kern="1200" baseline="0" dirty="0">
              <a:solidFill>
                <a:schemeClr val="tx1"/>
              </a:solidFill>
              <a:latin typeface="+mn-lt"/>
              <a:ea typeface="+mn-ea"/>
              <a:cs typeface="+mn-cs"/>
            </a:endParaRPr>
          </a:p>
          <a:p>
            <a:pPr marL="171450" indent="-171450">
              <a:buFontTx/>
              <a:buChar char="-"/>
            </a:pPr>
            <a:endParaRPr lang="de-DE" dirty="0"/>
          </a:p>
          <a:p>
            <a:r>
              <a:rPr lang="de-DE" dirty="0" err="1"/>
              <a:t>Weather</a:t>
            </a:r>
            <a:r>
              <a:rPr lang="de-DE" dirty="0"/>
              <a:t>: </a:t>
            </a:r>
          </a:p>
          <a:p>
            <a:pPr marL="171450" indent="-171450">
              <a:buFontTx/>
              <a:buChar char="-"/>
            </a:pPr>
            <a:r>
              <a:rPr lang="en-US" sz="1200" b="0" i="0" u="none" strike="noStrike" kern="1200" baseline="0" dirty="0">
                <a:solidFill>
                  <a:schemeClr val="tx1"/>
                </a:solidFill>
                <a:latin typeface="+mn-lt"/>
                <a:ea typeface="+mn-ea"/>
                <a:cs typeface="+mn-cs"/>
              </a:rPr>
              <a:t>More than two thirds of the weather attributed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-route ATFM delay in 2017 were allocated between DFS (30.4%), DSNA (19.7%) and MUAC (18%). Figure 3-13 shows that the vast majority of the weather-attributed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-route ATFM delays were located in the core area with the highest density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traffic</a:t>
            </a:r>
            <a:r>
              <a:rPr lang="de-DE" sz="1200" b="0" i="0" u="none" strike="noStrike" kern="1200" baseline="0" dirty="0">
                <a:solidFill>
                  <a:schemeClr val="tx1"/>
                </a:solidFill>
                <a:latin typeface="+mn-lt"/>
                <a:ea typeface="+mn-ea"/>
                <a:cs typeface="+mn-cs"/>
              </a:rPr>
              <a:t>.</a:t>
            </a:r>
          </a:p>
          <a:p>
            <a:pPr marL="171450" indent="-171450">
              <a:buFontTx/>
              <a:buChar char="-"/>
            </a:pPr>
            <a:r>
              <a:rPr lang="de-DE" sz="1200" b="0" i="0" u="none" strike="noStrike" kern="1200" baseline="0" dirty="0">
                <a:solidFill>
                  <a:schemeClr val="tx1"/>
                </a:solidFill>
                <a:latin typeface="+mn-lt"/>
                <a:ea typeface="+mn-ea"/>
                <a:cs typeface="+mn-cs"/>
              </a:rPr>
              <a:t>As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ATC </a:t>
            </a:r>
            <a:r>
              <a:rPr lang="de-DE" sz="1200" b="0" i="0" u="none" strike="noStrike" kern="1200" baseline="0" dirty="0" err="1">
                <a:solidFill>
                  <a:schemeClr val="tx1"/>
                </a:solidFill>
                <a:latin typeface="+mn-lt"/>
                <a:ea typeface="+mn-ea"/>
                <a:cs typeface="+mn-cs"/>
              </a:rPr>
              <a:t>Capacity</a:t>
            </a:r>
            <a:r>
              <a:rPr lang="de-DE" sz="1200" b="0" i="0" u="none" strike="noStrike" kern="1200" baseline="0" dirty="0">
                <a:solidFill>
                  <a:schemeClr val="tx1"/>
                </a:solidFill>
                <a:latin typeface="+mn-lt"/>
                <a:ea typeface="+mn-ea"/>
                <a:cs typeface="+mn-cs"/>
              </a:rPr>
              <a:t> &amp; </a:t>
            </a:r>
            <a:r>
              <a:rPr lang="de-DE" sz="1200" b="0" i="0" u="none" strike="noStrike" kern="1200" baseline="0" dirty="0" err="1">
                <a:solidFill>
                  <a:schemeClr val="tx1"/>
                </a:solidFill>
                <a:latin typeface="+mn-lt"/>
                <a:ea typeface="+mn-ea"/>
                <a:cs typeface="+mn-cs"/>
              </a:rPr>
              <a:t>Staffing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attributed</a:t>
            </a:r>
            <a:r>
              <a:rPr lang="de-DE" sz="1200" b="0" i="0" u="none" strike="noStrike" kern="1200" baseline="0" dirty="0">
                <a:solidFill>
                  <a:schemeClr val="tx1"/>
                </a:solidFill>
                <a:latin typeface="+mn-lt"/>
                <a:ea typeface="+mn-ea"/>
                <a:cs typeface="+mn-cs"/>
              </a:rPr>
              <a:t> ATFM </a:t>
            </a:r>
            <a:r>
              <a:rPr lang="de-DE" sz="1200" b="0" i="0" u="none" strike="noStrike" kern="1200" baseline="0" dirty="0" err="1">
                <a:solidFill>
                  <a:schemeClr val="tx1"/>
                </a:solidFill>
                <a:latin typeface="+mn-lt"/>
                <a:ea typeface="+mn-ea"/>
                <a:cs typeface="+mn-cs"/>
              </a:rPr>
              <a:t>delays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weather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attributed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delays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were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concentrated</a:t>
            </a:r>
            <a:r>
              <a:rPr lang="de-DE" sz="1200" b="0" i="0" u="none" strike="noStrike" kern="1200" baseline="0" dirty="0">
                <a:solidFill>
                  <a:schemeClr val="tx1"/>
                </a:solidFill>
                <a:latin typeface="+mn-lt"/>
                <a:ea typeface="+mn-ea"/>
                <a:cs typeface="+mn-cs"/>
              </a:rPr>
              <a:t> in a </a:t>
            </a:r>
            <a:r>
              <a:rPr lang="de-DE" sz="1200" b="0" i="0" u="none" strike="noStrike" kern="1200" baseline="0" dirty="0" err="1">
                <a:solidFill>
                  <a:schemeClr val="tx1"/>
                </a:solidFill>
                <a:latin typeface="+mn-lt"/>
                <a:ea typeface="+mn-ea"/>
                <a:cs typeface="+mn-cs"/>
              </a:rPr>
              <a:t>few</a:t>
            </a:r>
            <a:r>
              <a:rPr lang="de-DE" sz="1200" b="0" i="0" u="none" strike="noStrike" kern="1200" baseline="0" dirty="0">
                <a:solidFill>
                  <a:schemeClr val="tx1"/>
                </a:solidFill>
                <a:latin typeface="+mn-lt"/>
                <a:ea typeface="+mn-ea"/>
                <a:cs typeface="+mn-cs"/>
              </a:rPr>
              <a:t> ACCs/UACs. </a:t>
            </a:r>
            <a:r>
              <a:rPr lang="de-DE" sz="1200" b="0" i="0" u="none" strike="noStrike" kern="1200" baseline="0" dirty="0" err="1">
                <a:solidFill>
                  <a:schemeClr val="tx1"/>
                </a:solidFill>
                <a:latin typeface="+mn-lt"/>
                <a:ea typeface="+mn-ea"/>
                <a:cs typeface="+mn-cs"/>
              </a:rPr>
              <a:t>Together</a:t>
            </a:r>
            <a:r>
              <a:rPr lang="de-DE" sz="1200" b="0" i="0" u="none" strike="noStrike" kern="1200" baseline="0" dirty="0">
                <a:solidFill>
                  <a:schemeClr val="tx1"/>
                </a:solidFill>
                <a:latin typeface="+mn-lt"/>
                <a:ea typeface="+mn-ea"/>
                <a:cs typeface="+mn-cs"/>
              </a:rPr>
              <a:t>, Karlsruhe, Maastricht, Marseille, Wien,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Barcelona </a:t>
            </a:r>
            <a:r>
              <a:rPr lang="de-DE" sz="1200" b="0" i="0" u="none" strike="noStrike" kern="1200" baseline="0" dirty="0" err="1">
                <a:solidFill>
                  <a:schemeClr val="tx1"/>
                </a:solidFill>
                <a:latin typeface="+mn-lt"/>
                <a:ea typeface="+mn-ea"/>
                <a:cs typeface="+mn-cs"/>
              </a:rPr>
              <a:t>accounted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63%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total </a:t>
            </a:r>
            <a:r>
              <a:rPr lang="de-DE" sz="1200" b="0" i="0" u="none" strike="noStrike" kern="1200" baseline="0" dirty="0" err="1">
                <a:solidFill>
                  <a:schemeClr val="tx1"/>
                </a:solidFill>
                <a:latin typeface="+mn-lt"/>
                <a:ea typeface="+mn-ea"/>
                <a:cs typeface="+mn-cs"/>
              </a:rPr>
              <a:t>weather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attributed</a:t>
            </a:r>
            <a:r>
              <a:rPr lang="de-DE"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-route ATFM delay in 2017.</a:t>
            </a:r>
          </a:p>
          <a:p>
            <a:pPr marL="171450" indent="-171450">
              <a:buFontTx/>
              <a:buChar char="-"/>
            </a:pPr>
            <a:endParaRPr lang="en-US" sz="1200" b="0" i="0" u="none" strike="noStrike" kern="1200" baseline="0" dirty="0">
              <a:solidFill>
                <a:schemeClr val="tx1"/>
              </a:solidFill>
              <a:latin typeface="+mn-lt"/>
              <a:ea typeface="+mn-ea"/>
              <a:cs typeface="+mn-cs"/>
            </a:endParaRPr>
          </a:p>
          <a:p>
            <a:pPr marL="171450" indent="-171450">
              <a:buFontTx/>
              <a:buChar char="-"/>
            </a:pPr>
            <a:endParaRPr lang="de-DE" dirty="0"/>
          </a:p>
          <a:p>
            <a:pPr marL="171450" indent="-171450">
              <a:buFontTx/>
              <a:buChar char="-"/>
            </a:pPr>
            <a:endParaRPr lang="de-DE" dirty="0"/>
          </a:p>
          <a:p>
            <a:r>
              <a:rPr lang="de-DE" sz="1200" kern="1200" dirty="0">
                <a:solidFill>
                  <a:schemeClr val="tx1"/>
                </a:solidFill>
                <a:effectLst/>
                <a:latin typeface="+mn-lt"/>
                <a:ea typeface="+mn-ea"/>
                <a:cs typeface="+mn-cs"/>
              </a:rPr>
              <a:t>Sehr geehrter Herr Prof. Fricke,</a:t>
            </a:r>
          </a:p>
          <a:p>
            <a:r>
              <a:rPr lang="de-DE" sz="1200" kern="1200" dirty="0">
                <a:solidFill>
                  <a:schemeClr val="tx1"/>
                </a:solidFill>
                <a:effectLst/>
                <a:latin typeface="+mn-lt"/>
                <a:ea typeface="+mn-ea"/>
                <a:cs typeface="+mn-cs"/>
              </a:rPr>
              <a:t>zu den Delays und deren Allokation: Hier kann es viele Gründe geben. Die Grafik stammt aus dem Performance Review Report 2017, S. 23ff: </a:t>
            </a:r>
            <a:r>
              <a:rPr lang="de-DE" sz="1200" u="sng" kern="1200" dirty="0">
                <a:solidFill>
                  <a:schemeClr val="tx1"/>
                </a:solidFill>
                <a:effectLst/>
                <a:latin typeface="+mn-lt"/>
                <a:ea typeface="+mn-ea"/>
                <a:cs typeface="+mn-cs"/>
                <a:hlinkClick r:id="rId3"/>
              </a:rPr>
              <a:t>https://www.eurocontrol.int/sites/default/files/publication/files/prr-2017.pdf</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ACCs Karlsruhe, Brest, Nicosia, Marseille und MUAC sind dabei für 62% des ATC </a:t>
            </a:r>
            <a:r>
              <a:rPr lang="de-DE" sz="1200" kern="1200" dirty="0" err="1">
                <a:solidFill>
                  <a:schemeClr val="tx1"/>
                </a:solidFill>
                <a:effectLst/>
                <a:latin typeface="+mn-lt"/>
                <a:ea typeface="+mn-ea"/>
                <a:cs typeface="+mn-cs"/>
              </a:rPr>
              <a:t>Capacity</a:t>
            </a:r>
            <a:r>
              <a:rPr lang="de-DE" sz="1200" kern="1200" dirty="0">
                <a:solidFill>
                  <a:schemeClr val="tx1"/>
                </a:solidFill>
                <a:effectLst/>
                <a:latin typeface="+mn-lt"/>
                <a:ea typeface="+mn-ea"/>
                <a:cs typeface="+mn-cs"/>
              </a:rPr>
              <a:t> &amp; </a:t>
            </a:r>
            <a:r>
              <a:rPr lang="de-DE" sz="1200" kern="1200" dirty="0" err="1">
                <a:solidFill>
                  <a:schemeClr val="tx1"/>
                </a:solidFill>
                <a:effectLst/>
                <a:latin typeface="+mn-lt"/>
                <a:ea typeface="+mn-ea"/>
                <a:cs typeface="+mn-cs"/>
              </a:rPr>
              <a:t>Staffing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attributed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delay</a:t>
            </a:r>
            <a:r>
              <a:rPr lang="de-DE" sz="1200" kern="1200" dirty="0">
                <a:solidFill>
                  <a:schemeClr val="tx1"/>
                </a:solidFill>
                <a:effectLst/>
                <a:latin typeface="+mn-lt"/>
                <a:ea typeface="+mn-ea"/>
                <a:cs typeface="+mn-cs"/>
              </a:rPr>
              <a:t> verantwortlich. Hinweis: Dies ist nur ein Teil des Gesamt-</a:t>
            </a:r>
            <a:r>
              <a:rPr lang="de-DE" sz="1200" kern="1200" dirty="0" err="1">
                <a:solidFill>
                  <a:schemeClr val="tx1"/>
                </a:solidFill>
                <a:effectLst/>
                <a:latin typeface="+mn-lt"/>
                <a:ea typeface="+mn-ea"/>
                <a:cs typeface="+mn-cs"/>
              </a:rPr>
              <a:t>delays</a:t>
            </a:r>
            <a:r>
              <a:rPr lang="de-DE" sz="1200" kern="1200" dirty="0">
                <a:solidFill>
                  <a:schemeClr val="tx1"/>
                </a:solidFill>
                <a:effectLst/>
                <a:latin typeface="+mn-lt"/>
                <a:ea typeface="+mn-ea"/>
                <a:cs typeface="+mn-cs"/>
              </a:rPr>
              <a:t> (u.a. neben wetterbedingten Verspätungen). Leider geht der Bericht nicht tiefer auf die Gründe ein. Es ist m.E. auch noch nicht eindeutig bestimmbar, warum bspw. explizit Karlsruhe so hohe </a:t>
            </a:r>
            <a:r>
              <a:rPr lang="de-DE" sz="1200" kern="1200" dirty="0" err="1">
                <a:solidFill>
                  <a:schemeClr val="tx1"/>
                </a:solidFill>
                <a:effectLst/>
                <a:latin typeface="+mn-lt"/>
                <a:ea typeface="+mn-ea"/>
                <a:cs typeface="+mn-cs"/>
              </a:rPr>
              <a:t>delay</a:t>
            </a:r>
            <a:r>
              <a:rPr lang="de-DE" sz="1200" kern="1200" dirty="0">
                <a:solidFill>
                  <a:schemeClr val="tx1"/>
                </a:solidFill>
                <a:effectLst/>
                <a:latin typeface="+mn-lt"/>
                <a:ea typeface="+mn-ea"/>
                <a:cs typeface="+mn-cs"/>
              </a:rPr>
              <a:t> Zahlen hat (außer ggf. mit Insiderwissen, was wohl keine ACC veröffentlichen wöllte). Ich würde daher vorschlagen, allgemeine Gründe zu nennen, die dazu beitragen können:</a:t>
            </a:r>
          </a:p>
          <a:p>
            <a:r>
              <a:rPr lang="de-DE" sz="1200" kern="1200" dirty="0">
                <a:solidFill>
                  <a:schemeClr val="tx1"/>
                </a:solidFill>
                <a:effectLst/>
                <a:latin typeface="+mn-lt"/>
                <a:ea typeface="+mn-ea"/>
                <a:cs typeface="+mn-cs"/>
              </a:rPr>
              <a:t>·       Verkehrsvolatilität (hier gibt es allerdings noch kein valides Maß) bzw. -schwankungen in Menge und/oder Verteilung</a:t>
            </a:r>
          </a:p>
          <a:p>
            <a:r>
              <a:rPr lang="de-DE" sz="1200" kern="1200" dirty="0">
                <a:solidFill>
                  <a:schemeClr val="tx1"/>
                </a:solidFill>
                <a:effectLst/>
                <a:latin typeface="+mn-lt"/>
                <a:ea typeface="+mn-ea"/>
                <a:cs typeface="+mn-cs"/>
              </a:rPr>
              <a:t>·       Geringe Vorhersagbarkeit auf lang- bis kurzfristiger Ebene – hier könnte man auch „</a:t>
            </a:r>
            <a:r>
              <a:rPr lang="de-DE" sz="1200" kern="1200" dirty="0" err="1">
                <a:solidFill>
                  <a:schemeClr val="tx1"/>
                </a:solidFill>
                <a:effectLst/>
                <a:latin typeface="+mn-lt"/>
                <a:ea typeface="+mn-ea"/>
                <a:cs typeface="+mn-cs"/>
              </a:rPr>
              <a:t>provision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directs</a:t>
            </a:r>
            <a:r>
              <a:rPr lang="de-DE" sz="1200" kern="1200" dirty="0">
                <a:solidFill>
                  <a:schemeClr val="tx1"/>
                </a:solidFill>
                <a:effectLst/>
                <a:latin typeface="+mn-lt"/>
                <a:ea typeface="+mn-ea"/>
                <a:cs typeface="+mn-cs"/>
              </a:rPr>
              <a:t>“ ansprechen. </a:t>
            </a:r>
          </a:p>
          <a:p>
            <a:r>
              <a:rPr lang="de-DE" sz="1200" kern="1200" dirty="0">
                <a:solidFill>
                  <a:schemeClr val="tx1"/>
                </a:solidFill>
                <a:effectLst/>
                <a:latin typeface="+mn-lt"/>
                <a:ea typeface="+mn-ea"/>
                <a:cs typeface="+mn-cs"/>
              </a:rPr>
              <a:t>·       Personalstock und Flexibilität in der Personaleinsatzplanung, bspw. um Verkehrs-Peaks oder Krankmeldungen abzufedern (ggf. weitere Idee: Incentives für Überstunden / Teilzeit), Planung/Nutzung von Ressourcen-Puffer.</a:t>
            </a:r>
          </a:p>
          <a:p>
            <a:r>
              <a:rPr lang="de-DE" sz="1200" kern="1200" dirty="0">
                <a:solidFill>
                  <a:schemeClr val="tx1"/>
                </a:solidFill>
                <a:effectLst/>
                <a:latin typeface="+mn-lt"/>
                <a:ea typeface="+mn-ea"/>
                <a:cs typeface="+mn-cs"/>
              </a:rPr>
              <a:t>·       Die genutzten Tools und Systeme</a:t>
            </a:r>
          </a:p>
          <a:p>
            <a:r>
              <a:rPr lang="de-DE" sz="1200" kern="1200" dirty="0">
                <a:solidFill>
                  <a:schemeClr val="tx1"/>
                </a:solidFill>
                <a:effectLst/>
                <a:latin typeface="+mn-lt"/>
                <a:ea typeface="+mn-ea"/>
                <a:cs typeface="+mn-cs"/>
              </a:rPr>
              <a:t>·       Häufigkeit/Nutzung von TRAs (physisch und zeitlich) durch das Militär – wenngleich ich hier unsicher bin ob dies auf </a:t>
            </a:r>
            <a:r>
              <a:rPr lang="de-DE" sz="1200" kern="1200" dirty="0" err="1">
                <a:solidFill>
                  <a:schemeClr val="tx1"/>
                </a:solidFill>
                <a:effectLst/>
                <a:latin typeface="+mn-lt"/>
                <a:ea typeface="+mn-ea"/>
                <a:cs typeface="+mn-cs"/>
              </a:rPr>
              <a:t>Capacity</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Staffing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delay</a:t>
            </a:r>
            <a:r>
              <a:rPr lang="de-DE" sz="1200" kern="1200" dirty="0">
                <a:solidFill>
                  <a:schemeClr val="tx1"/>
                </a:solidFill>
                <a:effectLst/>
                <a:latin typeface="+mn-lt"/>
                <a:ea typeface="+mn-ea"/>
                <a:cs typeface="+mn-cs"/>
              </a:rPr>
              <a:t> einwirkt.</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Zu den Metriken: Hier würde ich unterscheiden, welche Fragmentierung adressiert wird. Beispiel strukturell: Ein </a:t>
            </a:r>
            <a:r>
              <a:rPr lang="de-DE" sz="1200" kern="1200" dirty="0" err="1">
                <a:solidFill>
                  <a:schemeClr val="tx1"/>
                </a:solidFill>
                <a:effectLst/>
                <a:latin typeface="+mn-lt"/>
                <a:ea typeface="+mn-ea"/>
                <a:cs typeface="+mn-cs"/>
              </a:rPr>
              <a:t>Airspace-Merging</a:t>
            </a:r>
            <a:r>
              <a:rPr lang="de-DE" sz="1200" kern="1200" dirty="0">
                <a:solidFill>
                  <a:schemeClr val="tx1"/>
                </a:solidFill>
                <a:effectLst/>
                <a:latin typeface="+mn-lt"/>
                <a:ea typeface="+mn-ea"/>
                <a:cs typeface="+mn-cs"/>
              </a:rPr>
              <a:t> kann als Vergrößerung des Betriebs angesehen werden. Hier sind Skaleneffekte zu erwarten: </a:t>
            </a:r>
          </a:p>
          <a:p>
            <a:r>
              <a:rPr lang="de-DE" sz="1200" kern="1200" dirty="0">
                <a:solidFill>
                  <a:schemeClr val="tx1"/>
                </a:solidFill>
                <a:effectLst/>
                <a:latin typeface="+mn-lt"/>
                <a:ea typeface="+mn-ea"/>
                <a:cs typeface="+mn-cs"/>
              </a:rPr>
              <a:t>·       positive, sofern der Output anteilig stärker steigt als der Input</a:t>
            </a:r>
          </a:p>
          <a:p>
            <a:r>
              <a:rPr lang="de-DE" sz="1200" kern="1200" dirty="0">
                <a:solidFill>
                  <a:schemeClr val="tx1"/>
                </a:solidFill>
                <a:effectLst/>
                <a:latin typeface="+mn-lt"/>
                <a:ea typeface="+mn-ea"/>
                <a:cs typeface="+mn-cs"/>
              </a:rPr>
              <a:t>·       konstante, sofern Anteil der </a:t>
            </a:r>
            <a:r>
              <a:rPr lang="de-DE" sz="1200" kern="1200" dirty="0" err="1">
                <a:solidFill>
                  <a:schemeClr val="tx1"/>
                </a:solidFill>
                <a:effectLst/>
                <a:latin typeface="+mn-lt"/>
                <a:ea typeface="+mn-ea"/>
                <a:cs typeface="+mn-cs"/>
              </a:rPr>
              <a:t>Outputsteigerung</a:t>
            </a:r>
            <a:r>
              <a:rPr lang="de-DE" sz="1200" kern="1200" dirty="0">
                <a:solidFill>
                  <a:schemeClr val="tx1"/>
                </a:solidFill>
                <a:effectLst/>
                <a:latin typeface="+mn-lt"/>
                <a:ea typeface="+mn-ea"/>
                <a:cs typeface="+mn-cs"/>
              </a:rPr>
              <a:t> = Anteil der Inputsteigerung</a:t>
            </a:r>
          </a:p>
          <a:p>
            <a:r>
              <a:rPr lang="de-DE" sz="1200" kern="1200" dirty="0">
                <a:solidFill>
                  <a:schemeClr val="tx1"/>
                </a:solidFill>
                <a:effectLst/>
                <a:latin typeface="+mn-lt"/>
                <a:ea typeface="+mn-ea"/>
                <a:cs typeface="+mn-cs"/>
              </a:rPr>
              <a:t>·       negative, sofern der Output anteilig geringer steigt als der Input</a:t>
            </a:r>
          </a:p>
          <a:p>
            <a:r>
              <a:rPr lang="de-DE" sz="1200" kern="1200" dirty="0">
                <a:solidFill>
                  <a:schemeClr val="tx1"/>
                </a:solidFill>
                <a:effectLst/>
                <a:latin typeface="+mn-lt"/>
                <a:ea typeface="+mn-ea"/>
                <a:cs typeface="+mn-cs"/>
              </a:rPr>
              <a:t>Bei der ökonomischen Modellierung, bzw. der Methodenwahl, muss zudem berücksichtigt werden, dass eine ANSP multiple Inputs und Outputs hat. Ein Ansatz stellt daher die Data </a:t>
            </a:r>
            <a:r>
              <a:rPr lang="de-DE" sz="1200" kern="1200" dirty="0" err="1">
                <a:solidFill>
                  <a:schemeClr val="tx1"/>
                </a:solidFill>
                <a:effectLst/>
                <a:latin typeface="+mn-lt"/>
                <a:ea typeface="+mn-ea"/>
                <a:cs typeface="+mn-cs"/>
              </a:rPr>
              <a:t>Envelopment</a:t>
            </a:r>
            <a:r>
              <a:rPr lang="de-DE" sz="1200" kern="1200" dirty="0">
                <a:solidFill>
                  <a:schemeClr val="tx1"/>
                </a:solidFill>
                <a:effectLst/>
                <a:latin typeface="+mn-lt"/>
                <a:ea typeface="+mn-ea"/>
                <a:cs typeface="+mn-cs"/>
              </a:rPr>
              <a:t> Analysis dar, um die Skaleneffekte zu bestimmen. Um zu analysieren, welche (exogenen) Faktoren einen Einfluss auf die Effizienz haben, wird in der Regel noch eine 2nd-stage Regression durchgeführt. Andere Ansätze dann gemäß den </a:t>
            </a:r>
            <a:r>
              <a:rPr lang="de-DE" sz="1200" kern="1200" dirty="0" err="1">
                <a:solidFill>
                  <a:schemeClr val="tx1"/>
                </a:solidFill>
                <a:effectLst/>
                <a:latin typeface="+mn-lt"/>
                <a:ea typeface="+mn-ea"/>
                <a:cs typeface="+mn-cs"/>
              </a:rPr>
              <a:t>Papern</a:t>
            </a:r>
            <a:r>
              <a:rPr lang="de-DE" sz="1200" kern="1200" dirty="0">
                <a:solidFill>
                  <a:schemeClr val="tx1"/>
                </a:solidFill>
                <a:effectLst/>
                <a:latin typeface="+mn-lt"/>
                <a:ea typeface="+mn-ea"/>
                <a:cs typeface="+mn-cs"/>
              </a:rPr>
              <a:t>, die ich leider nicht kenne (ich glaube die Kollegen aus Bilbao haben einen SFA-Ansatz gewählt).</a:t>
            </a:r>
          </a:p>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1145662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EUROCONTROL</a:t>
            </a:r>
            <a:r>
              <a:rPr lang="de-DE" dirty="0"/>
              <a:t> </a:t>
            </a:r>
            <a:r>
              <a:rPr lang="en-US" sz="1200" kern="1200" dirty="0">
                <a:solidFill>
                  <a:schemeClr val="tx1"/>
                </a:solidFill>
                <a:effectLst/>
                <a:latin typeface="+mn-lt"/>
                <a:ea typeface="+mn-ea"/>
                <a:cs typeface="+mn-cs"/>
              </a:rPr>
              <a:t>The impact of fragmentation </a:t>
            </a:r>
            <a:r>
              <a:rPr lang="en-US" sz="1200" kern="1200" dirty="0" err="1">
                <a:solidFill>
                  <a:schemeClr val="tx1"/>
                </a:solidFill>
                <a:effectLst/>
                <a:latin typeface="+mn-lt"/>
                <a:ea typeface="+mn-ea"/>
                <a:cs typeface="+mn-cs"/>
              </a:rPr>
              <a:t>inEuropean</a:t>
            </a:r>
            <a:r>
              <a:rPr lang="en-US" sz="1200" kern="1200" dirty="0">
                <a:solidFill>
                  <a:schemeClr val="tx1"/>
                </a:solidFill>
                <a:effectLst/>
                <a:latin typeface="+mn-lt"/>
                <a:ea typeface="+mn-ea"/>
                <a:cs typeface="+mn-cs"/>
              </a:rPr>
              <a:t> ATM/CNS </a:t>
            </a:r>
            <a:r>
              <a:rPr lang="de-DE" dirty="0"/>
              <a:t>2006</a:t>
            </a:r>
            <a:r>
              <a:rPr lang="de-DE" baseline="0" dirty="0"/>
              <a:t>: „</a:t>
            </a:r>
            <a:r>
              <a:rPr lang="de-DE" baseline="0" dirty="0" err="1"/>
              <a:t>Fragmentation</a:t>
            </a:r>
            <a:r>
              <a:rPr lang="de-DE" baseline="0" dirty="0"/>
              <a:t> </a:t>
            </a:r>
            <a:r>
              <a:rPr lang="de-DE" baseline="0" dirty="0" err="1"/>
              <a:t>is</a:t>
            </a:r>
            <a:r>
              <a:rPr lang="de-DE" baseline="0" dirty="0"/>
              <a:t> </a:t>
            </a:r>
            <a:r>
              <a:rPr lang="de-DE" baseline="0" dirty="0" err="1"/>
              <a:t>the</a:t>
            </a:r>
            <a:r>
              <a:rPr lang="de-DE" baseline="0" dirty="0"/>
              <a:t> </a:t>
            </a:r>
            <a:r>
              <a:rPr lang="de-DE" baseline="0" dirty="0" err="1"/>
              <a:t>devision</a:t>
            </a:r>
            <a:r>
              <a:rPr lang="de-DE" baseline="0" dirty="0"/>
              <a:t> </a:t>
            </a:r>
            <a:r>
              <a:rPr lang="de-DE" baseline="0" dirty="0" err="1"/>
              <a:t>of</a:t>
            </a:r>
            <a:r>
              <a:rPr lang="de-DE" baseline="0" dirty="0"/>
              <a:t> </a:t>
            </a:r>
            <a:r>
              <a:rPr lang="de-DE" baseline="0" dirty="0" err="1"/>
              <a:t>air</a:t>
            </a:r>
            <a:r>
              <a:rPr lang="de-DE" baseline="0" dirty="0"/>
              <a:t> </a:t>
            </a:r>
            <a:r>
              <a:rPr lang="de-DE" baseline="0" dirty="0" err="1"/>
              <a:t>navigation</a:t>
            </a:r>
            <a:r>
              <a:rPr lang="de-DE" baseline="0" dirty="0"/>
              <a:t> </a:t>
            </a:r>
            <a:r>
              <a:rPr lang="de-DE" baseline="0" dirty="0" err="1"/>
              <a:t>service</a:t>
            </a:r>
            <a:r>
              <a:rPr lang="de-DE" baseline="0" dirty="0"/>
              <a:t> </a:t>
            </a:r>
            <a:r>
              <a:rPr lang="de-DE" baseline="0" dirty="0" err="1"/>
              <a:t>provision</a:t>
            </a:r>
            <a:r>
              <a:rPr lang="de-DE" baseline="0" dirty="0"/>
              <a:t> </a:t>
            </a:r>
            <a:r>
              <a:rPr lang="de-DE" baseline="0" dirty="0" err="1"/>
              <a:t>into</a:t>
            </a:r>
            <a:r>
              <a:rPr lang="de-DE" baseline="0" dirty="0"/>
              <a:t> </a:t>
            </a:r>
            <a:r>
              <a:rPr lang="de-DE" baseline="0" dirty="0" err="1"/>
              <a:t>decision-making</a:t>
            </a:r>
            <a:r>
              <a:rPr lang="de-DE" baseline="0" dirty="0"/>
              <a:t> </a:t>
            </a:r>
            <a:r>
              <a:rPr lang="de-DE" baseline="0" dirty="0" err="1"/>
              <a:t>or</a:t>
            </a:r>
            <a:r>
              <a:rPr lang="de-DE" baseline="0" dirty="0"/>
              <a:t> operational </a:t>
            </a:r>
            <a:r>
              <a:rPr lang="de-DE" baseline="0" dirty="0" err="1"/>
              <a:t>units</a:t>
            </a:r>
            <a:r>
              <a:rPr lang="de-DE" baseline="0" dirty="0"/>
              <a:t> </a:t>
            </a:r>
            <a:r>
              <a:rPr lang="de-DE" b="1" baseline="0" dirty="0" err="1"/>
              <a:t>smaller</a:t>
            </a:r>
            <a:r>
              <a:rPr lang="de-DE" b="1" baseline="0" dirty="0"/>
              <a:t> </a:t>
            </a:r>
            <a:r>
              <a:rPr lang="de-DE" b="1" baseline="0" dirty="0" err="1"/>
              <a:t>tha</a:t>
            </a:r>
            <a:r>
              <a:rPr lang="de-DE" b="1" baseline="0" dirty="0"/>
              <a:t> </a:t>
            </a:r>
            <a:r>
              <a:rPr lang="de-DE" b="1" baseline="0" dirty="0" err="1"/>
              <a:t>those</a:t>
            </a:r>
            <a:r>
              <a:rPr lang="de-DE" b="1" baseline="0" dirty="0"/>
              <a:t> </a:t>
            </a:r>
            <a:r>
              <a:rPr lang="de-DE" baseline="0" dirty="0" err="1"/>
              <a:t>that</a:t>
            </a:r>
            <a:r>
              <a:rPr lang="de-DE" baseline="0" dirty="0"/>
              <a:t> </a:t>
            </a:r>
            <a:r>
              <a:rPr lang="de-DE" baseline="0" dirty="0" err="1"/>
              <a:t>would</a:t>
            </a:r>
            <a:r>
              <a:rPr lang="de-DE" baseline="0" dirty="0"/>
              <a:t> </a:t>
            </a:r>
            <a:r>
              <a:rPr lang="de-DE" baseline="0" dirty="0" err="1"/>
              <a:t>result</a:t>
            </a:r>
            <a:r>
              <a:rPr lang="de-DE" baseline="0" dirty="0"/>
              <a:t> </a:t>
            </a:r>
            <a:r>
              <a:rPr lang="de-DE" baseline="0" dirty="0" err="1"/>
              <a:t>from</a:t>
            </a:r>
            <a:r>
              <a:rPr lang="de-DE" baseline="0" dirty="0"/>
              <a:t> </a:t>
            </a:r>
            <a:r>
              <a:rPr lang="de-DE" baseline="0" dirty="0" err="1"/>
              <a:t>considerations</a:t>
            </a:r>
            <a:r>
              <a:rPr lang="de-DE" baseline="0" dirty="0"/>
              <a:t> </a:t>
            </a:r>
            <a:r>
              <a:rPr lang="de-DE" baseline="0" dirty="0" err="1"/>
              <a:t>of</a:t>
            </a:r>
            <a:r>
              <a:rPr lang="de-DE" baseline="0" dirty="0"/>
              <a:t> </a:t>
            </a:r>
            <a:r>
              <a:rPr lang="de-DE" b="1" baseline="0" dirty="0" err="1"/>
              <a:t>optimim</a:t>
            </a:r>
            <a:r>
              <a:rPr lang="de-DE" b="1" baseline="0" dirty="0"/>
              <a:t> </a:t>
            </a:r>
            <a:r>
              <a:rPr lang="de-DE" b="1" baseline="0" dirty="0" err="1"/>
              <a:t>scale</a:t>
            </a:r>
            <a:r>
              <a:rPr lang="de-DE" baseline="0" dirty="0"/>
              <a:t>“</a:t>
            </a:r>
          </a:p>
          <a:p>
            <a:pPr marL="171450" indent="-171450">
              <a:buFont typeface="Arial" panose="020B0604020202020204" pitchFamily="34" charset="0"/>
              <a:buChar char="•"/>
            </a:pPr>
            <a:r>
              <a:rPr lang="de-DE" baseline="0" dirty="0"/>
              <a:t>also EUROCONTROL 2006: </a:t>
            </a:r>
            <a:r>
              <a:rPr lang="de-DE" baseline="0" dirty="0" err="1"/>
              <a:t>Fragmentation</a:t>
            </a:r>
            <a:r>
              <a:rPr lang="de-DE" baseline="0" dirty="0"/>
              <a:t> </a:t>
            </a:r>
            <a:r>
              <a:rPr lang="de-DE" baseline="0" dirty="0" err="1"/>
              <a:t>is</a:t>
            </a:r>
            <a:r>
              <a:rPr lang="de-DE" baseline="0" dirty="0"/>
              <a:t> </a:t>
            </a:r>
            <a:r>
              <a:rPr lang="de-DE" baseline="0" dirty="0" err="1"/>
              <a:t>the</a:t>
            </a:r>
            <a:r>
              <a:rPr lang="de-DE" baseline="0" dirty="0"/>
              <a:t> …. Impact </a:t>
            </a:r>
            <a:r>
              <a:rPr lang="de-DE" baseline="0" dirty="0" err="1"/>
              <a:t>of</a:t>
            </a:r>
            <a:r>
              <a:rPr lang="de-DE" baseline="0" dirty="0"/>
              <a:t> </a:t>
            </a:r>
            <a:r>
              <a:rPr lang="de-DE" baseline="0" dirty="0" err="1"/>
              <a:t>having</a:t>
            </a:r>
            <a:r>
              <a:rPr lang="de-DE" baseline="0" dirty="0"/>
              <a:t> a </a:t>
            </a:r>
            <a:r>
              <a:rPr lang="de-DE" b="1" baseline="0" dirty="0"/>
              <a:t>System</a:t>
            </a:r>
            <a:r>
              <a:rPr lang="de-DE" baseline="0" dirty="0"/>
              <a:t> </a:t>
            </a:r>
            <a:r>
              <a:rPr lang="de-DE" baseline="0" dirty="0" err="1"/>
              <a:t>that</a:t>
            </a:r>
            <a:r>
              <a:rPr lang="de-DE" baseline="0" dirty="0"/>
              <a:t> </a:t>
            </a:r>
            <a:r>
              <a:rPr lang="de-DE" baseline="0" dirty="0" err="1"/>
              <a:t>has</a:t>
            </a:r>
            <a:r>
              <a:rPr lang="de-DE" baseline="0" dirty="0"/>
              <a:t> </a:t>
            </a:r>
            <a:r>
              <a:rPr lang="de-DE" baseline="0" dirty="0" err="1"/>
              <a:t>developed</a:t>
            </a:r>
            <a:r>
              <a:rPr lang="de-DE" baseline="0" dirty="0"/>
              <a:t> </a:t>
            </a:r>
            <a:r>
              <a:rPr lang="de-DE" baseline="0" dirty="0" err="1"/>
              <a:t>within</a:t>
            </a:r>
            <a:r>
              <a:rPr lang="de-DE" baseline="0" dirty="0"/>
              <a:t> </a:t>
            </a:r>
            <a:r>
              <a:rPr lang="de-DE" baseline="0" dirty="0" err="1"/>
              <a:t>the</a:t>
            </a:r>
            <a:r>
              <a:rPr lang="de-DE" baseline="0" dirty="0"/>
              <a:t> </a:t>
            </a:r>
            <a:r>
              <a:rPr lang="de-DE" baseline="0" dirty="0" err="1"/>
              <a:t>constraints</a:t>
            </a:r>
            <a:r>
              <a:rPr lang="de-DE" baseline="0" dirty="0"/>
              <a:t> </a:t>
            </a:r>
            <a:r>
              <a:rPr lang="de-DE" baseline="0" dirty="0" err="1"/>
              <a:t>both</a:t>
            </a:r>
            <a:r>
              <a:rPr lang="de-DE" baseline="0" dirty="0"/>
              <a:t> </a:t>
            </a:r>
            <a:r>
              <a:rPr lang="de-DE" baseline="0" dirty="0" err="1"/>
              <a:t>of</a:t>
            </a:r>
            <a:r>
              <a:rPr lang="de-DE" baseline="0" dirty="0"/>
              <a:t> national </a:t>
            </a:r>
            <a:r>
              <a:rPr lang="de-DE" baseline="0" dirty="0" err="1"/>
              <a:t>boundaries</a:t>
            </a:r>
            <a:r>
              <a:rPr lang="de-DE" baseline="0" dirty="0"/>
              <a:t> and </a:t>
            </a:r>
            <a:r>
              <a:rPr lang="de-DE" baseline="0" dirty="0" err="1"/>
              <a:t>of</a:t>
            </a:r>
            <a:r>
              <a:rPr lang="de-DE" baseline="0" dirty="0"/>
              <a:t> </a:t>
            </a:r>
            <a:r>
              <a:rPr lang="de-DE" baseline="0" dirty="0" err="1"/>
              <a:t>historical</a:t>
            </a:r>
            <a:r>
              <a:rPr lang="de-DE" baseline="0" dirty="0"/>
              <a:t> </a:t>
            </a:r>
            <a:r>
              <a:rPr lang="de-DE" baseline="0" dirty="0" err="1"/>
              <a:t>decisions</a:t>
            </a:r>
            <a:r>
              <a:rPr lang="de-DE" baseline="0" dirty="0"/>
              <a:t> </a:t>
            </a:r>
            <a:r>
              <a:rPr lang="de-DE" baseline="0" dirty="0" err="1"/>
              <a:t>that</a:t>
            </a:r>
            <a:r>
              <a:rPr lang="de-DE" baseline="0" dirty="0"/>
              <a:t> </a:t>
            </a:r>
            <a:r>
              <a:rPr lang="de-DE" b="1" baseline="0" dirty="0" err="1"/>
              <a:t>may</a:t>
            </a:r>
            <a:r>
              <a:rPr lang="de-DE" b="1" baseline="0" dirty="0"/>
              <a:t> </a:t>
            </a:r>
            <a:r>
              <a:rPr lang="de-DE" b="1" baseline="0" dirty="0" err="1"/>
              <a:t>have</a:t>
            </a:r>
            <a:r>
              <a:rPr lang="de-DE" b="1" baseline="0" dirty="0"/>
              <a:t> </a:t>
            </a:r>
            <a:r>
              <a:rPr lang="de-DE" b="1" baseline="0" dirty="0" err="1"/>
              <a:t>become</a:t>
            </a:r>
            <a:r>
              <a:rPr lang="de-DE" b="1" baseline="0" dirty="0"/>
              <a:t> sub-optimal </a:t>
            </a:r>
            <a:r>
              <a:rPr lang="de-DE" b="1" baseline="0" dirty="0" err="1"/>
              <a:t>with</a:t>
            </a:r>
            <a:r>
              <a:rPr lang="de-DE" b="1" baseline="0" dirty="0"/>
              <a:t> </a:t>
            </a:r>
            <a:r>
              <a:rPr lang="de-DE" b="1" baseline="0" dirty="0" err="1"/>
              <a:t>technological</a:t>
            </a:r>
            <a:r>
              <a:rPr lang="de-DE" b="1" baseline="0" dirty="0"/>
              <a:t> </a:t>
            </a:r>
            <a:r>
              <a:rPr lang="de-DE" b="1" baseline="0" dirty="0" err="1"/>
              <a:t>or</a:t>
            </a:r>
            <a:r>
              <a:rPr lang="de-DE" b="1" baseline="0" dirty="0"/>
              <a:t> </a:t>
            </a:r>
            <a:r>
              <a:rPr lang="de-DE" b="1" baseline="0" dirty="0" err="1"/>
              <a:t>demand</a:t>
            </a:r>
            <a:r>
              <a:rPr lang="de-DE" b="1" baseline="0" dirty="0"/>
              <a:t> </a:t>
            </a:r>
            <a:r>
              <a:rPr lang="de-DE" b="1" baseline="0" dirty="0" err="1"/>
              <a:t>changes</a:t>
            </a:r>
            <a:endParaRPr lang="de-DE" b="1" baseline="0" dirty="0"/>
          </a:p>
          <a:p>
            <a:endParaRPr lang="de-DE" b="1" baseline="0" dirty="0"/>
          </a:p>
          <a:p>
            <a:endParaRPr lang="de-DE" b="1" baseline="0" dirty="0"/>
          </a:p>
          <a:p>
            <a:endParaRPr lang="de-DE" baseline="0" dirty="0"/>
          </a:p>
          <a:p>
            <a:endParaRPr lang="de-DE" dirty="0"/>
          </a:p>
        </p:txBody>
      </p:sp>
      <p:sp>
        <p:nvSpPr>
          <p:cNvPr id="4" name="Foliennummernplatzhalter 3"/>
          <p:cNvSpPr>
            <a:spLocks noGrp="1"/>
          </p:cNvSpPr>
          <p:nvPr>
            <p:ph type="sldNum" sz="quarter" idx="10"/>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69374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Check</a:t>
            </a:r>
          </a:p>
          <a:p>
            <a:pPr marL="171450" indent="-171450">
              <a:buFontTx/>
              <a:buChar char="-"/>
            </a:pPr>
            <a:r>
              <a:rPr lang="de-DE" baseline="0" dirty="0"/>
              <a:t>SESAR_Solutions_Catalogue_2019_web.pdf</a:t>
            </a:r>
          </a:p>
          <a:p>
            <a:pPr marL="171450" indent="-171450">
              <a:buFontTx/>
              <a:buChar char="-"/>
            </a:pPr>
            <a:r>
              <a:rPr lang="de-DE" dirty="0"/>
              <a:t>SESAR_Release_issue_5_web.pdf</a:t>
            </a:r>
          </a:p>
          <a:p>
            <a:pPr marL="171450" indent="-171450">
              <a:buFontTx/>
              <a:buChar char="-"/>
            </a:pPr>
            <a:endParaRPr lang="de-DE" dirty="0"/>
          </a:p>
          <a:p>
            <a:pPr marL="171450" indent="-171450">
              <a:buFontTx/>
              <a:buChar char="-"/>
            </a:pPr>
            <a:r>
              <a:rPr lang="de-DE" dirty="0"/>
              <a:t> </a:t>
            </a:r>
          </a:p>
        </p:txBody>
      </p:sp>
      <p:sp>
        <p:nvSpPr>
          <p:cNvPr id="4" name="Foliennummernplatzhalter 3"/>
          <p:cNvSpPr>
            <a:spLocks noGrp="1"/>
          </p:cNvSpPr>
          <p:nvPr>
            <p:ph type="sldNum" sz="quarter" idx="10"/>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2361060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sp>
        <p:nvSpPr>
          <p:cNvPr id="13" name="Rechteck 12"/>
          <p:cNvSpPr/>
          <p:nvPr/>
        </p:nvSpPr>
        <p:spPr>
          <a:xfrm>
            <a:off x="0" y="1025526"/>
            <a:ext cx="12192000" cy="583247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Untertitel 2"/>
          <p:cNvSpPr>
            <a:spLocks noGrp="1"/>
          </p:cNvSpPr>
          <p:nvPr>
            <p:ph type="subTitle" idx="1" hasCustomPrompt="1"/>
          </p:nvPr>
        </p:nvSpPr>
        <p:spPr>
          <a:xfrm>
            <a:off x="874714" y="4494775"/>
            <a:ext cx="10438871" cy="1334525"/>
          </a:xfrm>
        </p:spPr>
        <p:txBody>
          <a:bodyPr/>
          <a:lstStyle>
            <a:lvl1pPr marL="0" indent="0" algn="l">
              <a:buNone/>
              <a:defRPr>
                <a:solidFill>
                  <a:schemeClr val="bg1">
                    <a:alpha val="80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1">
                    <a:alpha val="80000"/>
                  </a:schemeClr>
                </a:solidFill>
              </a:defRPr>
            </a:lvl1pPr>
          </a:lstStyle>
          <a:p>
            <a:pPr lvl="0"/>
            <a:r>
              <a:rPr lang="de-DE" dirty="0"/>
              <a:t>Vorname Name</a:t>
            </a:r>
            <a:br>
              <a:rPr lang="de-DE" dirty="0"/>
            </a:br>
            <a:r>
              <a:rPr lang="de-DE" dirty="0"/>
              <a:t>Struktureinheit  der TU Dresden</a:t>
            </a:r>
          </a:p>
        </p:txBody>
      </p:sp>
      <p:sp>
        <p:nvSpPr>
          <p:cNvPr id="4" name="Rechteck 3"/>
          <p:cNvSpPr/>
          <p:nvPr/>
        </p:nvSpPr>
        <p:spPr>
          <a:xfrm>
            <a:off x="0" y="1025525"/>
            <a:ext cx="12192000" cy="1714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p:cNvSpPr>
            <a:spLocks noGrp="1"/>
          </p:cNvSpPr>
          <p:nvPr>
            <p:ph type="title" hasCustomPrompt="1"/>
          </p:nvPr>
        </p:nvSpPr>
        <p:spPr>
          <a:xfrm>
            <a:off x="874713" y="3392203"/>
            <a:ext cx="10438873" cy="972108"/>
          </a:xfrm>
          <a:ln>
            <a:noFill/>
          </a:ln>
        </p:spPr>
        <p:txBody>
          <a:bodyPr/>
          <a:lstStyle>
            <a:lvl1pPr>
              <a:defRPr sz="3200" b="1">
                <a:solidFill>
                  <a:schemeClr val="bg1"/>
                </a:solidFill>
              </a:defRPr>
            </a:lvl1pPr>
          </a:lstStyle>
          <a:p>
            <a:r>
              <a:rPr lang="de-DE" dirty="0"/>
              <a:t>Titelmasterformat</a:t>
            </a:r>
            <a:br>
              <a:rPr lang="de-DE" dirty="0"/>
            </a:br>
            <a:r>
              <a:rPr lang="de-DE" dirty="0"/>
              <a:t>durch Klicken bearbeiten</a:t>
            </a:r>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330912023"/>
      </p:ext>
    </p:extLst>
  </p:cSld>
  <p:clrMapOvr>
    <a:masterClrMapping/>
  </p:clrMapOvr>
  <p:transition spd="slow">
    <p:wip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transition spd="slow">
    <p:wipe/>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transition spd="slow">
    <p:wipe/>
  </p:transition>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0767" y="194733"/>
            <a:ext cx="10972800" cy="1270528"/>
          </a:xfrm>
        </p:spPr>
        <p:txBody>
          <a:bodyPr/>
          <a:lstStyle/>
          <a:p>
            <a:r>
              <a:rPr lang="en-US"/>
              <a:t>Click to edit Master title style</a:t>
            </a:r>
          </a:p>
        </p:txBody>
      </p:sp>
      <p:sp>
        <p:nvSpPr>
          <p:cNvPr id="3" name="Content Placeholder 2"/>
          <p:cNvSpPr>
            <a:spLocks noGrp="1"/>
          </p:cNvSpPr>
          <p:nvPr>
            <p:ph idx="1"/>
          </p:nvPr>
        </p:nvSpPr>
        <p:spPr>
          <a:xfrm>
            <a:off x="630767" y="1617134"/>
            <a:ext cx="10934700" cy="2224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6">
            <a:extLst>
              <a:ext uri="{FF2B5EF4-FFF2-40B4-BE49-F238E27FC236}">
                <a16:creationId xmlns:a16="http://schemas.microsoft.com/office/drawing/2014/main" id="{149960DE-A8A1-4858-95B8-27AE9639AA6A}"/>
              </a:ext>
            </a:extLst>
          </p:cNvPr>
          <p:cNvSpPr>
            <a:spLocks noGrp="1" noChangeArrowheads="1"/>
          </p:cNvSpPr>
          <p:nvPr>
            <p:ph type="sldNum" sz="quarter" idx="10"/>
          </p:nvPr>
        </p:nvSpPr>
        <p:spPr/>
        <p:txBody>
          <a:bodyPr/>
          <a:lstStyle>
            <a:lvl1pPr>
              <a:defRPr/>
            </a:lvl1pPr>
          </a:lstStyle>
          <a:p>
            <a:pPr>
              <a:defRPr/>
            </a:pPr>
            <a:fld id="{F34D8DD4-649E-4267-B549-E59181B9C37E}" type="slidenum">
              <a:rPr lang="en-US" altLang="en-US"/>
              <a:pPr>
                <a:defRPr/>
              </a:pPr>
              <a:t>‹Nr.›</a:t>
            </a:fld>
            <a:fld id="{D75488A5-CF9E-47D7-AD31-99A62CD45C86}" type="slidenum">
              <a:rPr lang="en-US" altLang="en-US"/>
              <a:pPr>
                <a:defRPr/>
              </a:pPr>
              <a:t>‹Nr.›</a:t>
            </a:fld>
            <a:fld id="{A89C28AF-F0EE-420C-9225-8ABBBE6600DC}" type="slidenum">
              <a:rPr lang="en-US" altLang="en-US"/>
              <a:pPr>
                <a:defRPr/>
              </a:pPr>
              <a:t>‹Nr.›</a:t>
            </a:fld>
            <a:endParaRPr lang="en-US" altLang="en-US" dirty="0"/>
          </a:p>
        </p:txBody>
      </p:sp>
    </p:spTree>
    <p:extLst>
      <p:ext uri="{BB962C8B-B14F-4D97-AF65-F5344CB8AC3E}">
        <p14:creationId xmlns:p14="http://schemas.microsoft.com/office/powerpoint/2010/main" val="185871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4" name="Foliennummernplatzhalter 3"/>
          <p:cNvSpPr>
            <a:spLocks noGrp="1"/>
          </p:cNvSpPr>
          <p:nvPr>
            <p:ph type="sldNum" sz="quarter" idx="11"/>
          </p:nvPr>
        </p:nvSpPr>
        <p:spPr>
          <a:xfrm>
            <a:off x="11184887" y="6616824"/>
            <a:ext cx="767764" cy="241176"/>
          </a:xfrm>
          <a:prstGeom prst="rect">
            <a:avLst/>
          </a:prstGeom>
        </p:spPr>
        <p:txBody>
          <a:bodyPr/>
          <a:lstStyle/>
          <a:p>
            <a:fld id="{01706432-9869-428F-99A2-F9B8EB903142}" type="slidenum">
              <a:rPr lang="de-DE" smtClean="0"/>
              <a:pPr/>
              <a:t>‹Nr.›</a:t>
            </a:fld>
            <a:endParaRPr lang="de-DE" dirty="0"/>
          </a:p>
        </p:txBody>
      </p:sp>
      <p:sp>
        <p:nvSpPr>
          <p:cNvPr id="5" name="Titelplatzhalter 4"/>
          <p:cNvSpPr>
            <a:spLocks noGrp="1"/>
          </p:cNvSpPr>
          <p:nvPr>
            <p:ph type="title"/>
          </p:nvPr>
        </p:nvSpPr>
        <p:spPr>
          <a:xfrm>
            <a:off x="240276" y="406146"/>
            <a:ext cx="11520000" cy="1150646"/>
          </a:xfrm>
          <a:prstGeom prst="rect">
            <a:avLst/>
          </a:prstGeom>
        </p:spPr>
        <p:txBody>
          <a:bodyPr vert="horz" lIns="91440" tIns="45720" rIns="91440" bIns="45720" rtlCol="0" anchor="ctr">
            <a:normAutofit/>
          </a:bodyPr>
          <a:lstStyle>
            <a:lvl1pPr>
              <a:lnSpc>
                <a:spcPts val="4000"/>
              </a:lnSpc>
              <a:defRPr sz="2200" b="1">
                <a:solidFill>
                  <a:schemeClr val="bg1"/>
                </a:solidFill>
                <a:latin typeface="Arial" panose="020B0604020202020204" pitchFamily="34" charset="0"/>
                <a:cs typeface="Arial" panose="020B0604020202020204" pitchFamily="34" charset="0"/>
              </a:defRPr>
            </a:lvl1pPr>
          </a:lstStyle>
          <a:p>
            <a:endParaRPr lang="de-DE" dirty="0"/>
          </a:p>
        </p:txBody>
      </p:sp>
      <p:sp>
        <p:nvSpPr>
          <p:cNvPr id="7" name="Fußzeilenplatzhalter 3"/>
          <p:cNvSpPr>
            <a:spLocks noGrp="1"/>
          </p:cNvSpPr>
          <p:nvPr>
            <p:ph type="ftr" sz="quarter" idx="3"/>
          </p:nvPr>
        </p:nvSpPr>
        <p:spPr>
          <a:xfrm>
            <a:off x="2301595" y="6616824"/>
            <a:ext cx="5618608" cy="241176"/>
          </a:xfrm>
          <a:prstGeom prst="rect">
            <a:avLst/>
          </a:prstGeom>
        </p:spPr>
        <p:txBody>
          <a:bodyPr anchor="ctr"/>
          <a:lstStyle>
            <a:lvl1pPr algn="l">
              <a:defRPr sz="1100">
                <a:solidFill>
                  <a:srgbClr val="CBCBCC"/>
                </a:solidFill>
                <a:latin typeface="Arial" panose="020B0604020202020204" pitchFamily="34" charset="0"/>
                <a:cs typeface="Arial" panose="020B0604020202020204" pitchFamily="34" charset="0"/>
              </a:defRPr>
            </a:lvl1pPr>
          </a:lstStyle>
          <a:p>
            <a:r>
              <a:rPr lang="de-DE" altLang="de-DE" dirty="0"/>
              <a:t>BADA User Forum 2018</a:t>
            </a:r>
          </a:p>
        </p:txBody>
      </p:sp>
      <p:sp>
        <p:nvSpPr>
          <p:cNvPr id="9" name="Datumsplatzhalter 1"/>
          <p:cNvSpPr>
            <a:spLocks noGrp="1"/>
          </p:cNvSpPr>
          <p:nvPr>
            <p:ph type="dt" sz="half" idx="2"/>
          </p:nvPr>
        </p:nvSpPr>
        <p:spPr>
          <a:xfrm>
            <a:off x="8880309" y="6616824"/>
            <a:ext cx="1824203" cy="241176"/>
          </a:xfrm>
          <a:prstGeom prst="rect">
            <a:avLst/>
          </a:prstGeom>
        </p:spPr>
        <p:txBody>
          <a:bodyPr vert="horz" lIns="91440" tIns="45720" rIns="91440" bIns="45720" rtlCol="0" anchor="ctr"/>
          <a:lstStyle>
            <a:lvl1pPr algn="r">
              <a:defRPr sz="1100">
                <a:solidFill>
                  <a:srgbClr val="CBCBCC"/>
                </a:solidFill>
                <a:latin typeface="Arial" panose="020B0604020202020204" pitchFamily="34" charset="0"/>
                <a:cs typeface="Arial" panose="020B0604020202020204" pitchFamily="34" charset="0"/>
              </a:defRPr>
            </a:lvl1pPr>
          </a:lstStyle>
          <a:p>
            <a:r>
              <a:rPr lang="de-DE"/>
              <a:t>2018-10-17</a:t>
            </a:r>
            <a:endParaRPr lang="de-DE" dirty="0"/>
          </a:p>
        </p:txBody>
      </p:sp>
      <p:sp>
        <p:nvSpPr>
          <p:cNvPr id="10" name="Textplatzhalter 7"/>
          <p:cNvSpPr>
            <a:spLocks noGrp="1"/>
          </p:cNvSpPr>
          <p:nvPr>
            <p:ph type="body" sz="quarter" idx="12"/>
          </p:nvPr>
        </p:nvSpPr>
        <p:spPr>
          <a:xfrm>
            <a:off x="239260" y="1692001"/>
            <a:ext cx="11617380" cy="4681115"/>
          </a:xfrm>
        </p:spPr>
        <p:txBody>
          <a:bodyPr>
            <a:normAutofit/>
          </a:bodyPr>
          <a:lstStyle>
            <a:lvl1pPr marL="0" indent="-450000" algn="l" defTabSz="914400" rtl="0" eaLnBrk="1" latinLnBrk="0" hangingPunct="1">
              <a:lnSpc>
                <a:spcPct val="100000"/>
              </a:lnSpc>
              <a:spcBef>
                <a:spcPts val="0"/>
              </a:spcBef>
              <a:spcAft>
                <a:spcPts val="600"/>
              </a:spcAft>
              <a:buClr>
                <a:srgbClr val="009DAD"/>
              </a:buClr>
              <a:buFont typeface="Wingdings" panose="05000000000000000000" pitchFamily="2" charset="2"/>
              <a:buChar char=""/>
              <a:defRPr lang="de-DE" sz="2000" b="0" kern="1200" dirty="0" smtClean="0">
                <a:solidFill>
                  <a:schemeClr val="tx1"/>
                </a:solidFill>
                <a:latin typeface="Arial" panose="020B0604020202020204" pitchFamily="34" charset="0"/>
                <a:ea typeface="+mn-ea"/>
                <a:cs typeface="Arial" panose="020B0604020202020204" pitchFamily="34" charset="0"/>
              </a:defRPr>
            </a:lvl1pPr>
            <a:lvl2pPr marL="900000" indent="-450000" algn="l" defTabSz="914400" rtl="0" eaLnBrk="1" latinLnBrk="0" hangingPunct="1">
              <a:lnSpc>
                <a:spcPct val="100000"/>
              </a:lnSpc>
              <a:spcBef>
                <a:spcPts val="0"/>
              </a:spcBef>
              <a:spcAft>
                <a:spcPts val="600"/>
              </a:spcAft>
              <a:buClr>
                <a:srgbClr val="009DAD"/>
              </a:buClr>
              <a:buFont typeface="Wingdings" panose="05000000000000000000" pitchFamily="2" charset="2"/>
              <a:buChar char=""/>
              <a:defRPr lang="de-DE" sz="1800" b="0" kern="1200" dirty="0" smtClean="0">
                <a:solidFill>
                  <a:schemeClr val="tx1"/>
                </a:solidFill>
                <a:latin typeface="Arial" panose="020B0604020202020204" pitchFamily="34" charset="0"/>
                <a:ea typeface="+mn-ea"/>
                <a:cs typeface="Arial" panose="020B0604020202020204" pitchFamily="34" charset="0"/>
              </a:defRPr>
            </a:lvl2pPr>
            <a:lvl3pPr marL="1350000" indent="-450000" algn="l" defTabSz="914400" rtl="0" eaLnBrk="1" latinLnBrk="0" hangingPunct="1">
              <a:lnSpc>
                <a:spcPct val="100000"/>
              </a:lnSpc>
              <a:spcBef>
                <a:spcPts val="0"/>
              </a:spcBef>
              <a:spcAft>
                <a:spcPts val="600"/>
              </a:spcAft>
              <a:buClr>
                <a:srgbClr val="009DAD"/>
              </a:buClr>
              <a:buFont typeface="Arial" panose="020B0604020202020204" pitchFamily="34" charset="0"/>
              <a:buChar char="•"/>
              <a:defRPr lang="de-DE" sz="1600" b="0" kern="1200" dirty="0" smtClean="0">
                <a:solidFill>
                  <a:schemeClr val="tx1"/>
                </a:solidFill>
                <a:latin typeface="Arial" panose="020B0604020202020204" pitchFamily="34" charset="0"/>
                <a:ea typeface="+mn-ea"/>
                <a:cs typeface="Arial" panose="020B0604020202020204" pitchFamily="34" charset="0"/>
              </a:defRPr>
            </a:lvl3pPr>
          </a:lstStyle>
          <a:p>
            <a:pPr lvl="0"/>
            <a:r>
              <a:rPr lang="de-DE" dirty="0"/>
              <a:t>Textmasterformat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111235795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874712" y="4494775"/>
            <a:ext cx="10438873" cy="1334525"/>
          </a:xfrm>
        </p:spPr>
        <p:txBody>
          <a:bodyPr/>
          <a:lstStyle>
            <a:lvl1pPr marL="0" indent="0" algn="l">
              <a:buNone/>
              <a:defRPr>
                <a:solidFill>
                  <a:schemeClr val="bg2"/>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a:t>Formatvorlage des Untertitelmasters durch Klicken bearbeiten</a:t>
            </a:r>
            <a:br>
              <a:rPr lang="de-DE" dirty="0"/>
            </a:br>
            <a:r>
              <a:rPr lang="de-DE" dirty="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2"/>
                </a:solidFill>
              </a:defRPr>
            </a:lvl1pPr>
          </a:lstStyle>
          <a:p>
            <a:pPr lvl="0"/>
            <a:r>
              <a:rPr lang="de-DE" dirty="0"/>
              <a:t>Vorname Name</a:t>
            </a:r>
            <a:br>
              <a:rPr lang="de-DE" dirty="0"/>
            </a:br>
            <a:r>
              <a:rPr lang="de-DE" dirty="0"/>
              <a:t>Struktureinheit  der TU Dresden</a:t>
            </a:r>
          </a:p>
        </p:txBody>
      </p:sp>
      <p:sp>
        <p:nvSpPr>
          <p:cNvPr id="2" name="Titel 1"/>
          <p:cNvSpPr>
            <a:spLocks noGrp="1"/>
          </p:cNvSpPr>
          <p:nvPr>
            <p:ph type="title" hasCustomPrompt="1"/>
          </p:nvPr>
        </p:nvSpPr>
        <p:spPr>
          <a:xfrm>
            <a:off x="874713" y="3392203"/>
            <a:ext cx="10438873" cy="972108"/>
          </a:xfrm>
          <a:ln>
            <a:noFill/>
          </a:ln>
        </p:spPr>
        <p:txBody>
          <a:bodyPr/>
          <a:lstStyle>
            <a:lvl1pPr>
              <a:defRPr sz="3200" b="1">
                <a:solidFill>
                  <a:schemeClr val="tx2"/>
                </a:solidFill>
              </a:defRPr>
            </a:lvl1pPr>
          </a:lstStyle>
          <a:p>
            <a:r>
              <a:rPr lang="de-DE" dirty="0"/>
              <a:t>Titelmasterformat</a:t>
            </a:r>
            <a:br>
              <a:rPr lang="de-DE" dirty="0"/>
            </a:br>
            <a:r>
              <a:rPr lang="de-DE" dirty="0"/>
              <a:t>durch Klicken bearbeiten</a:t>
            </a:r>
          </a:p>
        </p:txBody>
      </p:sp>
      <p:cxnSp>
        <p:nvCxnSpPr>
          <p:cNvPr id="8" name="Gerade Verbindung 14"/>
          <p:cNvCxnSpPr/>
          <p:nvPr/>
        </p:nvCxnSpPr>
        <p:spPr>
          <a:xfrm>
            <a:off x="0" y="102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20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spTree>
    <p:extLst>
      <p:ext uri="{BB962C8B-B14F-4D97-AF65-F5344CB8AC3E}">
        <p14:creationId xmlns:p14="http://schemas.microsoft.com/office/powerpoint/2010/main" val="1725198478"/>
      </p:ext>
    </p:extLst>
  </p:cSld>
  <p:clrMapOvr>
    <a:masterClrMapping/>
  </p:clrMapOvr>
  <p:transition spd="slow">
    <p:wipe/>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a:t>Titelmasterformat durch Klicken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28119933"/>
      </p:ext>
    </p:extLst>
  </p:cSld>
  <p:clrMapOvr>
    <a:masterClrMapping/>
  </p:clrMapOvr>
  <p:transition spd="slow">
    <p:wipe/>
  </p:transition>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p:cNvSpPr>
            <a:spLocks noGrp="1"/>
          </p:cNvSpPr>
          <p:nvPr>
            <p:ph type="title"/>
          </p:nvPr>
        </p:nvSpPr>
        <p:spPr>
          <a:xfrm>
            <a:off x="874712" y="3387259"/>
            <a:ext cx="10580687" cy="1198491"/>
          </a:xfrm>
        </p:spPr>
        <p:txBody>
          <a:bodyPr/>
          <a:lstStyle>
            <a:lvl1pPr>
              <a:defRPr sz="3200" b="1">
                <a:solidFill>
                  <a:schemeClr val="bg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124706788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49" y="1484313"/>
            <a:ext cx="6089649" cy="434498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1"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291138792"/>
      </p:ext>
    </p:extLst>
  </p:cSld>
  <p:clrMapOvr>
    <a:masterClrMapping/>
  </p:clrMapOvr>
  <p:transition spd="slow">
    <p:wipe/>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3" y="1484314"/>
            <a:ext cx="5195887" cy="434498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transition spd="slow">
    <p:wipe/>
  </p:transition>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a:t>Titelmasterformat durch Klicken bearbeiten</a:t>
            </a:r>
          </a:p>
        </p:txBody>
      </p:sp>
      <p:sp>
        <p:nvSpPr>
          <p:cNvPr id="6" name="Textplatzhalter 5"/>
          <p:cNvSpPr>
            <a:spLocks noGrp="1"/>
          </p:cNvSpPr>
          <p:nvPr>
            <p:ph type="body" sz="quarter" idx="10"/>
          </p:nvPr>
        </p:nvSpPr>
        <p:spPr>
          <a:xfrm>
            <a:off x="874713" y="1484314"/>
            <a:ext cx="5195887" cy="434498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49" y="1484315"/>
            <a:ext cx="5187950" cy="43449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transition spd="slow">
    <p:wipe/>
  </p:transition>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a:t>Titelmasterformat durch Klicken bearbeiten</a:t>
            </a:r>
            <a:endParaRPr lang="de-DE" dirty="0"/>
          </a:p>
        </p:txBody>
      </p:sp>
      <p:sp>
        <p:nvSpPr>
          <p:cNvPr id="6" name="Textplatzhalter 5"/>
          <p:cNvSpPr>
            <a:spLocks noGrp="1"/>
          </p:cNvSpPr>
          <p:nvPr>
            <p:ph type="body" sz="quarter" idx="10"/>
          </p:nvPr>
        </p:nvSpPr>
        <p:spPr>
          <a:xfrm>
            <a:off x="874712" y="1484314"/>
            <a:ext cx="3399576" cy="434498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49" y="1484315"/>
            <a:ext cx="3384550" cy="43449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0" y="1484315"/>
            <a:ext cx="3416300" cy="4344984"/>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transition spd="slow">
    <p:wip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a:t>Titelmasterformat durch Klicken bearbeiten</a:t>
            </a:r>
            <a:endParaRPr lang="de-DE" dirty="0"/>
          </a:p>
        </p:txBody>
      </p:sp>
    </p:spTree>
    <p:extLst>
      <p:ext uri="{BB962C8B-B14F-4D97-AF65-F5344CB8AC3E}">
        <p14:creationId xmlns:p14="http://schemas.microsoft.com/office/powerpoint/2010/main" val="1059847689"/>
      </p:ext>
    </p:extLst>
  </p:cSld>
  <p:clrMapOvr>
    <a:masterClrMapping/>
  </p:clrMapOvr>
  <p:transition spd="slow">
    <p:wipe/>
  </p:transition>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en-US" noProof="0" dirty="0"/>
              <a:t>Das </a:t>
            </a:r>
            <a:r>
              <a:rPr lang="en-US" noProof="0" dirty="0" err="1"/>
              <a:t>ist</a:t>
            </a:r>
            <a:r>
              <a:rPr lang="en-US" noProof="0" dirty="0"/>
              <a:t> </a:t>
            </a:r>
            <a:r>
              <a:rPr lang="en-US" noProof="0" dirty="0" err="1"/>
              <a:t>eine</a:t>
            </a:r>
            <a:r>
              <a:rPr lang="en-US" noProof="0" dirty="0"/>
              <a:t> </a:t>
            </a:r>
            <a:r>
              <a:rPr lang="en-US" noProof="0" dirty="0" err="1"/>
              <a:t>Überschrift</a:t>
            </a:r>
            <a:r>
              <a:rPr lang="en-US" noProof="0" dirty="0"/>
              <a:t/>
            </a:r>
            <a:br>
              <a:rPr lang="en-US" noProof="0" dirty="0"/>
            </a:br>
            <a:r>
              <a:rPr lang="en-US" noProof="0" dirty="0"/>
              <a:t>in </a:t>
            </a:r>
            <a:r>
              <a:rPr lang="en-US" noProof="0" dirty="0" err="1"/>
              <a:t>zwei</a:t>
            </a:r>
            <a:r>
              <a:rPr lang="en-US" noProof="0" dirty="0"/>
              <a:t> </a:t>
            </a:r>
            <a:r>
              <a:rPr lang="en-US" noProof="0" dirty="0" err="1"/>
              <a:t>Zeilen</a:t>
            </a:r>
            <a:endParaRPr lang="en-US" noProof="0" dirty="0"/>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en-US" noProof="0" dirty="0" err="1"/>
              <a:t>Erste</a:t>
            </a:r>
            <a:r>
              <a:rPr lang="en-US" noProof="0" dirty="0"/>
              <a:t> </a:t>
            </a:r>
            <a:r>
              <a:rPr lang="en-US" noProof="0" dirty="0" err="1"/>
              <a:t>Textebene</a:t>
            </a:r>
            <a:r>
              <a:rPr lang="en-US" noProof="0" dirty="0"/>
              <a:t> (16pt)</a:t>
            </a:r>
          </a:p>
          <a:p>
            <a:pPr lvl="1"/>
            <a:r>
              <a:rPr lang="en-US" noProof="0" dirty="0" err="1"/>
              <a:t>Zweite</a:t>
            </a:r>
            <a:r>
              <a:rPr lang="en-US" noProof="0" dirty="0"/>
              <a:t> </a:t>
            </a:r>
            <a:r>
              <a:rPr lang="en-US" noProof="0" dirty="0" err="1"/>
              <a:t>Textebene</a:t>
            </a:r>
            <a:r>
              <a:rPr lang="en-US" noProof="0" dirty="0"/>
              <a:t> </a:t>
            </a:r>
            <a:r>
              <a:rPr lang="en-US" noProof="0" dirty="0" err="1"/>
              <a:t>für</a:t>
            </a:r>
            <a:r>
              <a:rPr lang="en-US" noProof="0" dirty="0"/>
              <a:t> </a:t>
            </a:r>
            <a:r>
              <a:rPr lang="en-US" noProof="0" dirty="0" err="1"/>
              <a:t>Aufzählungen</a:t>
            </a:r>
            <a:endParaRPr lang="en-US" noProof="0" dirty="0"/>
          </a:p>
          <a:p>
            <a:pPr lvl="2"/>
            <a:r>
              <a:rPr lang="en-US" noProof="0" dirty="0" err="1"/>
              <a:t>Dritte</a:t>
            </a:r>
            <a:r>
              <a:rPr lang="en-US" noProof="0" dirty="0"/>
              <a:t> </a:t>
            </a:r>
            <a:r>
              <a:rPr lang="en-US" noProof="0" dirty="0" err="1"/>
              <a:t>Textebene</a:t>
            </a:r>
            <a:r>
              <a:rPr lang="en-US" noProof="0" dirty="0"/>
              <a:t> </a:t>
            </a:r>
            <a:r>
              <a:rPr lang="en-US" noProof="0" dirty="0" err="1"/>
              <a:t>bei</a:t>
            </a:r>
            <a:r>
              <a:rPr lang="en-US" noProof="0" dirty="0"/>
              <a:t> </a:t>
            </a:r>
            <a:r>
              <a:rPr lang="en-US" noProof="0" dirty="0" err="1"/>
              <a:t>viel</a:t>
            </a:r>
            <a:r>
              <a:rPr lang="en-US" noProof="0" dirty="0"/>
              <a:t> Text (14pt)</a:t>
            </a:r>
          </a:p>
          <a:p>
            <a:pPr lvl="3"/>
            <a:r>
              <a:rPr lang="en-US" noProof="0" dirty="0" err="1"/>
              <a:t>Vierte</a:t>
            </a:r>
            <a:r>
              <a:rPr lang="en-US" noProof="0" dirty="0"/>
              <a:t> </a:t>
            </a:r>
            <a:r>
              <a:rPr lang="en-US" noProof="0" dirty="0" err="1"/>
              <a:t>Textebene</a:t>
            </a:r>
            <a:r>
              <a:rPr lang="en-US" noProof="0" dirty="0"/>
              <a:t> </a:t>
            </a:r>
            <a:r>
              <a:rPr lang="en-US" noProof="0" dirty="0" err="1"/>
              <a:t>für</a:t>
            </a:r>
            <a:r>
              <a:rPr lang="en-US" noProof="0" dirty="0"/>
              <a:t> </a:t>
            </a:r>
            <a:r>
              <a:rPr lang="en-US" noProof="0" dirty="0" err="1"/>
              <a:t>Aufzählungen</a:t>
            </a:r>
            <a:r>
              <a:rPr lang="en-US" noProof="0" dirty="0"/>
              <a:t> </a:t>
            </a:r>
            <a:r>
              <a:rPr lang="en-US" noProof="0" dirty="0" err="1"/>
              <a:t>bei</a:t>
            </a:r>
            <a:r>
              <a:rPr lang="en-US" noProof="0" dirty="0"/>
              <a:t> </a:t>
            </a:r>
            <a:r>
              <a:rPr lang="en-US" noProof="0" dirty="0" err="1"/>
              <a:t>viel</a:t>
            </a:r>
            <a:r>
              <a:rPr lang="en-US" noProof="0" dirty="0"/>
              <a:t> Text</a:t>
            </a:r>
          </a:p>
          <a:p>
            <a:pPr lvl="4"/>
            <a:r>
              <a:rPr lang="en-US" noProof="0" dirty="0" err="1"/>
              <a:t>Fünfte</a:t>
            </a:r>
            <a:r>
              <a:rPr lang="en-US" noProof="0" dirty="0"/>
              <a:t> </a:t>
            </a:r>
            <a:r>
              <a:rPr lang="en-US" noProof="0" dirty="0" err="1"/>
              <a:t>Ebene</a:t>
            </a:r>
            <a:endParaRPr lang="en-US" noProof="0" dirty="0"/>
          </a:p>
          <a:p>
            <a:pPr lvl="5"/>
            <a:r>
              <a:rPr lang="en-US" noProof="0" dirty="0" err="1"/>
              <a:t>Zwischenseite</a:t>
            </a:r>
            <a:endParaRPr lang="en-US" noProof="0" dirty="0"/>
          </a:p>
          <a:p>
            <a:pPr lvl="6"/>
            <a:r>
              <a:rPr lang="en-US" noProof="0" dirty="0" err="1"/>
              <a:t>Für</a:t>
            </a:r>
            <a:r>
              <a:rPr lang="en-US" noProof="0" dirty="0"/>
              <a:t> den </a:t>
            </a:r>
            <a:r>
              <a:rPr lang="en-US" noProof="0" dirty="0" err="1"/>
              <a:t>nächsten</a:t>
            </a:r>
            <a:r>
              <a:rPr lang="en-US" noProof="0" dirty="0"/>
              <a:t> </a:t>
            </a:r>
            <a:r>
              <a:rPr lang="en-US" noProof="0" dirty="0" err="1"/>
              <a:t>Präsentationsabschnitt</a:t>
            </a:r>
            <a:endParaRPr lang="en-US" noProof="0" dirty="0"/>
          </a:p>
        </p:txBody>
      </p:sp>
      <p:sp>
        <p:nvSpPr>
          <p:cNvPr id="4" name="Textfeld 3"/>
          <p:cNvSpPr txBox="1"/>
          <p:nvPr userDrawn="1"/>
        </p:nvSpPr>
        <p:spPr>
          <a:xfrm>
            <a:off x="3575050" y="6319797"/>
            <a:ext cx="5187950" cy="369332"/>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en-US" sz="800" noProof="0" dirty="0">
                <a:solidFill>
                  <a:schemeClr val="bg2"/>
                </a:solidFill>
              </a:rPr>
              <a:t>Impact of Fragmentation on ATM System Performance</a:t>
            </a:r>
          </a:p>
          <a:p>
            <a:pPr algn="l"/>
            <a:r>
              <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Institute of Logistics and Aviation / </a:t>
            </a:r>
            <a:r>
              <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t>Prof. Hartmut</a:t>
            </a:r>
            <a:r>
              <a:rPr lang="en-US" sz="800" baseline="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t> Fricke</a:t>
            </a:r>
          </a:p>
          <a:p>
            <a:pPr algn="l"/>
            <a:r>
              <a:rPr lang="en-US" sz="800" baseline="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t>Fragmentation Workshop // 15.05.2019</a:t>
            </a:r>
            <a:endPar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966200" y="6306444"/>
            <a:ext cx="704850" cy="369332"/>
          </a:xfrm>
          <a:prstGeom prst="rect">
            <a:avLst/>
          </a:prstGeom>
          <a:noFill/>
        </p:spPr>
        <p:txBody>
          <a:bodyPr wrap="square" lIns="0" tIns="0" rIns="0" bIns="0" rtlCol="0" anchor="b">
            <a:spAutoFit/>
          </a:bodyPr>
          <a:lstStyle/>
          <a:p>
            <a:pPr marL="0" marR="0" lvl="0" indent="0" algn="r" defTabSz="914269" rtl="0" eaLnBrk="1" fontAlgn="auto" latinLnBrk="0" hangingPunct="1">
              <a:lnSpc>
                <a:spcPct val="100000"/>
              </a:lnSpc>
              <a:spcBef>
                <a:spcPts val="0"/>
              </a:spcBef>
              <a:spcAft>
                <a:spcPts val="0"/>
              </a:spcAft>
              <a:buClrTx/>
              <a:buSzTx/>
              <a:buFontTx/>
              <a:buNone/>
              <a:tabLst/>
              <a:defRPr/>
            </a:pPr>
            <a:r>
              <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t/>
            </a:r>
            <a:br>
              <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t>Slide</a:t>
            </a:r>
            <a:r>
              <a:rPr lang="en-US" sz="800" baseline="0" noProof="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fld id="{38F97D41-8991-4148-BA02-56FEE4AAF2CC}" type="slidenum">
              <a:rPr lang="en-US" sz="800" baseline="0" noProof="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marL="0" marR="0" lvl="0" indent="0" algn="r" defTabSz="914269" rtl="0" eaLnBrk="1" fontAlgn="auto" latinLnBrk="0" hangingPunct="1">
                <a:lnSpc>
                  <a:spcPct val="100000"/>
                </a:lnSpc>
                <a:spcBef>
                  <a:spcPts val="0"/>
                </a:spcBef>
                <a:spcAft>
                  <a:spcPts val="0"/>
                </a:spcAft>
                <a:buClrTx/>
                <a:buSzTx/>
                <a:buFontTx/>
                <a:buNone/>
                <a:tabLst/>
                <a:defRPr/>
              </a:pPr>
              <a:t>‹Nr.›</a:t>
            </a:fld>
            <a:endParaRPr lang="en-US" sz="800" baseline="0" noProof="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r" defTabSz="914269" rtl="0" eaLnBrk="1" fontAlgn="auto" latinLnBrk="0" hangingPunct="1">
              <a:lnSpc>
                <a:spcPct val="100000"/>
              </a:lnSpc>
              <a:spcBef>
                <a:spcPts val="0"/>
              </a:spcBef>
              <a:spcAft>
                <a:spcPts val="0"/>
              </a:spcAft>
              <a:buClrTx/>
              <a:buSzTx/>
              <a:buFontTx/>
              <a:buNone/>
              <a:tabLst/>
              <a:defRPr/>
            </a:pPr>
            <a:endParaRPr lang="en-US" sz="800" noProof="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fik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73955" y="6336430"/>
            <a:ext cx="770373" cy="350618"/>
          </a:xfrm>
          <a:prstGeom prst="rect">
            <a:avLst/>
          </a:prstGeom>
        </p:spPr>
      </p:pic>
      <p:pic>
        <p:nvPicPr>
          <p:cNvPr id="10" name="Grafik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06293" y="6336706"/>
            <a:ext cx="1115691" cy="324444"/>
          </a:xfrm>
          <a:prstGeom prst="rect">
            <a:avLst/>
          </a:prstGeom>
        </p:spPr>
      </p:pic>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1" r:id="rId9"/>
    <p:sldLayoutId id="2147483902" r:id="rId10"/>
    <p:sldLayoutId id="2147483903" r:id="rId11"/>
    <p:sldLayoutId id="2147483904" r:id="rId12"/>
    <p:sldLayoutId id="2147483905" r:id="rId13"/>
  </p:sldLayoutIdLst>
  <p:transition spd="slow">
    <p:wipe/>
  </p:transition>
  <p:hf hdr="0"/>
  <p:txStyles>
    <p:titleStyle>
      <a:lvl1pPr algn="l" defTabSz="914269"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6" pos="992">
          <p15:clr>
            <a:srgbClr val="F26B43"/>
          </p15:clr>
        </p15:guide>
        <p15:guide id="7" pos="1120">
          <p15:clr>
            <a:srgbClr val="F26B43"/>
          </p15:clr>
        </p15:guide>
        <p15:guide id="8" pos="1676">
          <p15:clr>
            <a:srgbClr val="F26B43"/>
          </p15:clr>
        </p15:guide>
        <p15:guide id="9" pos="1556">
          <p15:clr>
            <a:srgbClr val="F26B43"/>
          </p15:clr>
        </p15:guide>
        <p15:guide id="10" pos="2252">
          <p15:clr>
            <a:srgbClr val="F26B43"/>
          </p15:clr>
        </p15:guide>
        <p15:guide id="11" pos="2128">
          <p15:clr>
            <a:srgbClr val="F26B43"/>
          </p15:clr>
        </p15:guide>
        <p15:guide id="16" pos="3824">
          <p15:clr>
            <a:srgbClr val="F26B43"/>
          </p15:clr>
        </p15:guide>
        <p15:guide id="17" pos="3948">
          <p15:clr>
            <a:srgbClr val="F26B43"/>
          </p15:clr>
        </p15:guide>
        <p15:guide id="20" pos="4384">
          <p15:clr>
            <a:srgbClr val="F26B43"/>
          </p15:clr>
        </p15:guide>
        <p15:guide id="21" pos="4508">
          <p15:clr>
            <a:srgbClr val="F26B43"/>
          </p15:clr>
        </p15:guide>
        <p15:guide id="22" pos="6780">
          <p15:clr>
            <a:srgbClr val="F26B43"/>
          </p15:clr>
        </p15:guide>
        <p15:guide id="23" pos="6656">
          <p15:clr>
            <a:srgbClr val="F26B43"/>
          </p15:clr>
        </p15:guide>
        <p15:guide id="24" pos="4960">
          <p15:clr>
            <a:srgbClr val="F26B43"/>
          </p15:clr>
        </p15:guide>
        <p15:guide id="25" pos="5084">
          <p15:clr>
            <a:srgbClr val="F26B43"/>
          </p15:clr>
        </p15:guide>
        <p15:guide id="30" orient="horz" pos="538">
          <p15:clr>
            <a:srgbClr val="F26B43"/>
          </p15:clr>
        </p15:guide>
        <p15:guide id="31" pos="551">
          <p15:clr>
            <a:srgbClr val="F26B43"/>
          </p15:clr>
        </p15:guide>
        <p15:guide id="39" pos="6092">
          <p15:clr>
            <a:srgbClr val="F26B43"/>
          </p15:clr>
        </p15:guide>
        <p15:guide id="40" pos="6216">
          <p15:clr>
            <a:srgbClr val="F26B43"/>
          </p15:clr>
        </p15:guide>
        <p15:guide id="41" pos="2692">
          <p15:clr>
            <a:srgbClr val="F26B43"/>
          </p15:clr>
        </p15:guide>
        <p15:guide id="42" pos="2808">
          <p15:clr>
            <a:srgbClr val="F26B43"/>
          </p15:clr>
        </p15:guide>
        <p15:guide id="43" pos="3260">
          <p15:clr>
            <a:srgbClr val="F26B43"/>
          </p15:clr>
        </p15:guide>
        <p15:guide id="44" pos="3380">
          <p15:clr>
            <a:srgbClr val="F26B43"/>
          </p15:clr>
        </p15:guide>
        <p15:guide id="50" pos="5520">
          <p15:clr>
            <a:srgbClr val="F26B43"/>
          </p15:clr>
        </p15:guide>
        <p15:guide id="52" orient="horz" pos="933">
          <p15:clr>
            <a:srgbClr val="F26B43"/>
          </p15:clr>
        </p15:guide>
        <p15:guide id="53" orient="horz" pos="759">
          <p15:clr>
            <a:srgbClr val="F26B43"/>
          </p15:clr>
        </p15:guide>
        <p15:guide id="58" orient="horz" pos="218">
          <p15:clr>
            <a:srgbClr val="F26B43"/>
          </p15:clr>
        </p15:guide>
        <p15:guide id="59" orient="horz" pos="3680">
          <p15:clr>
            <a:srgbClr val="F26B43"/>
          </p15:clr>
        </p15:guide>
        <p15:guide id="60" orient="horz" pos="3861">
          <p15:clr>
            <a:srgbClr val="F26B43"/>
          </p15:clr>
        </p15:guide>
        <p15:guide id="62" orient="horz" pos="2130">
          <p15:clr>
            <a:srgbClr val="F26B43"/>
          </p15:clr>
        </p15:guide>
        <p15:guide id="65" pos="5648">
          <p15:clr>
            <a:srgbClr val="F26B43"/>
          </p15:clr>
        </p15:guide>
        <p15:guide id="66" orient="horz" pos="649">
          <p15:clr>
            <a:srgbClr val="F26B43"/>
          </p15:clr>
        </p15:guide>
        <p15:guide id="67" pos="7216">
          <p15:clr>
            <a:srgbClr val="F26B43"/>
          </p15:clr>
        </p15:guide>
        <p15:guide id="69" orient="horz" pos="3988">
          <p15:clr>
            <a:srgbClr val="F26B43"/>
          </p15:clr>
        </p15:guide>
        <p15:guide id="70" orient="horz" pos="4196">
          <p15:clr>
            <a:srgbClr val="F26B43"/>
          </p15:clr>
        </p15:guide>
        <p15:guide id="71" pos="318">
          <p15:clr>
            <a:srgbClr val="F26B43"/>
          </p15:clr>
        </p15:guide>
        <p15:guide id="72" orient="horz" pos="41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mailto:hartmut.fricke@tu-dresden.de"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8"/>
          <p:cNvSpPr>
            <a:spLocks noGrp="1"/>
          </p:cNvSpPr>
          <p:nvPr>
            <p:ph type="subTitle" idx="1"/>
          </p:nvPr>
        </p:nvSpPr>
        <p:spPr/>
        <p:txBody>
          <a:bodyPr/>
          <a:lstStyle/>
          <a:p>
            <a:r>
              <a:rPr lang="en-US" dirty="0" smtClean="0"/>
              <a:t>Research Workshop on Fragmentation </a:t>
            </a:r>
            <a:r>
              <a:rPr lang="en-US" dirty="0"/>
              <a:t>in Air Traffic and its Impact on ATM </a:t>
            </a:r>
            <a:r>
              <a:rPr lang="en-US" dirty="0" smtClean="0"/>
              <a:t>Performance</a:t>
            </a:r>
            <a:br>
              <a:rPr lang="en-US" dirty="0" smtClean="0"/>
            </a:br>
            <a:r>
              <a:rPr lang="en-US" dirty="0" smtClean="0"/>
              <a:t>Budapest</a:t>
            </a:r>
            <a:r>
              <a:rPr lang="en-US" dirty="0"/>
              <a:t>, May 2019</a:t>
            </a:r>
          </a:p>
        </p:txBody>
      </p:sp>
      <p:sp>
        <p:nvSpPr>
          <p:cNvPr id="3" name="Textplatzhalter 2"/>
          <p:cNvSpPr>
            <a:spLocks noGrp="1"/>
          </p:cNvSpPr>
          <p:nvPr>
            <p:ph type="body" sz="quarter" idx="10"/>
          </p:nvPr>
        </p:nvSpPr>
        <p:spPr/>
        <p:txBody>
          <a:bodyPr/>
          <a:lstStyle/>
          <a:p>
            <a:r>
              <a:rPr lang="en-US" dirty="0"/>
              <a:t>Prof. Dr.-</a:t>
            </a:r>
            <a:r>
              <a:rPr lang="en-US" dirty="0" err="1"/>
              <a:t>Ing</a:t>
            </a:r>
            <a:r>
              <a:rPr lang="en-US" dirty="0"/>
              <a:t>. </a:t>
            </a:r>
            <a:r>
              <a:rPr lang="en-US" dirty="0" err="1"/>
              <a:t>habil</a:t>
            </a:r>
            <a:r>
              <a:rPr lang="en-US" dirty="0"/>
              <a:t>. Hartmut Fricke</a:t>
            </a:r>
          </a:p>
          <a:p>
            <a:r>
              <a:rPr lang="en-US" dirty="0"/>
              <a:t>Institute of Logistics and Aviation</a:t>
            </a:r>
          </a:p>
        </p:txBody>
      </p:sp>
      <p:sp>
        <p:nvSpPr>
          <p:cNvPr id="5" name="Titel 4"/>
          <p:cNvSpPr>
            <a:spLocks noGrp="1"/>
          </p:cNvSpPr>
          <p:nvPr>
            <p:ph type="title"/>
          </p:nvPr>
        </p:nvSpPr>
        <p:spPr>
          <a:xfrm>
            <a:off x="874712" y="3392203"/>
            <a:ext cx="11224435" cy="972108"/>
          </a:xfrm>
        </p:spPr>
        <p:txBody>
          <a:bodyPr/>
          <a:lstStyle/>
          <a:p>
            <a:r>
              <a:rPr lang="en-US" dirty="0"/>
              <a:t>Impact of Fragmentation on ATM System Performance</a:t>
            </a:r>
            <a:br>
              <a:rPr lang="en-US" dirty="0"/>
            </a:br>
            <a:r>
              <a:rPr lang="en-US" b="0" dirty="0"/>
              <a:t> </a:t>
            </a:r>
          </a:p>
        </p:txBody>
      </p:sp>
    </p:spTree>
    <p:extLst>
      <p:ext uri="{BB962C8B-B14F-4D97-AF65-F5344CB8AC3E}">
        <p14:creationId xmlns:p14="http://schemas.microsoft.com/office/powerpoint/2010/main" val="86802272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C9B18D-ECF0-49F9-BB03-B5CB188AF54A}"/>
              </a:ext>
            </a:extLst>
          </p:cNvPr>
          <p:cNvSpPr>
            <a:spLocks noGrp="1"/>
          </p:cNvSpPr>
          <p:nvPr>
            <p:ph type="title"/>
          </p:nvPr>
        </p:nvSpPr>
        <p:spPr/>
        <p:txBody>
          <a:bodyPr/>
          <a:lstStyle/>
          <a:p>
            <a:r>
              <a:rPr lang="en-US" dirty="0"/>
              <a:t>What drives “Complexity”?</a:t>
            </a:r>
          </a:p>
        </p:txBody>
      </p:sp>
      <p:sp>
        <p:nvSpPr>
          <p:cNvPr id="3" name="Inhaltsplatzhalter 2">
            <a:extLst>
              <a:ext uri="{FF2B5EF4-FFF2-40B4-BE49-F238E27FC236}">
                <a16:creationId xmlns:a16="http://schemas.microsoft.com/office/drawing/2014/main" id="{06C9950B-C7D7-4844-9CBC-34C4F63BF8D7}"/>
              </a:ext>
            </a:extLst>
          </p:cNvPr>
          <p:cNvSpPr>
            <a:spLocks noGrp="1"/>
          </p:cNvSpPr>
          <p:nvPr>
            <p:ph sz="quarter" idx="10"/>
          </p:nvPr>
        </p:nvSpPr>
        <p:spPr/>
        <p:txBody>
          <a:bodyPr/>
          <a:lstStyle/>
          <a:p>
            <a:r>
              <a:rPr lang="en-US" b="1" dirty="0" smtClean="0"/>
              <a:t>4 Factor groups</a:t>
            </a:r>
            <a:r>
              <a:rPr lang="en-US" dirty="0" smtClean="0"/>
              <a:t>:</a:t>
            </a:r>
          </a:p>
          <a:p>
            <a:r>
              <a:rPr lang="en-US" dirty="0" smtClean="0"/>
              <a:t>1</a:t>
            </a:r>
            <a:r>
              <a:rPr lang="en-US" dirty="0"/>
              <a:t>. </a:t>
            </a:r>
            <a:r>
              <a:rPr lang="en-US" dirty="0" smtClean="0"/>
              <a:t>Aircraft </a:t>
            </a:r>
            <a:r>
              <a:rPr lang="en-US" dirty="0"/>
              <a:t>density</a:t>
            </a:r>
          </a:p>
          <a:p>
            <a:r>
              <a:rPr lang="en-US" dirty="0"/>
              <a:t>2. </a:t>
            </a:r>
            <a:r>
              <a:rPr lang="en-US" dirty="0" smtClean="0"/>
              <a:t>Flight </a:t>
            </a:r>
            <a:r>
              <a:rPr lang="en-US" dirty="0"/>
              <a:t>attributes of each </a:t>
            </a:r>
            <a:r>
              <a:rPr lang="en-US" dirty="0" smtClean="0"/>
              <a:t/>
            </a:r>
            <a:br>
              <a:rPr lang="en-US" dirty="0" smtClean="0"/>
            </a:br>
            <a:r>
              <a:rPr lang="en-US" dirty="0" smtClean="0"/>
              <a:t>    aircraft</a:t>
            </a:r>
            <a:endParaRPr lang="en-US" dirty="0"/>
          </a:p>
          <a:p>
            <a:r>
              <a:rPr lang="en-US" dirty="0"/>
              <a:t>3. </a:t>
            </a:r>
            <a:r>
              <a:rPr lang="en-US" dirty="0" smtClean="0"/>
              <a:t>Aircraft </a:t>
            </a:r>
            <a:r>
              <a:rPr lang="en-US" dirty="0"/>
              <a:t>conflicts</a:t>
            </a:r>
          </a:p>
          <a:p>
            <a:r>
              <a:rPr lang="en-US" dirty="0"/>
              <a:t>4. </a:t>
            </a:r>
            <a:r>
              <a:rPr lang="en-US" dirty="0" smtClean="0"/>
              <a:t>Traffic </a:t>
            </a:r>
            <a:r>
              <a:rPr lang="en-US" dirty="0"/>
              <a:t>disorder</a:t>
            </a:r>
          </a:p>
          <a:p>
            <a:endParaRPr lang="en-US" dirty="0"/>
          </a:p>
          <a:p>
            <a:r>
              <a:rPr lang="en-US" dirty="0" smtClean="0"/>
              <a:t>Consisting of </a:t>
            </a:r>
            <a:r>
              <a:rPr lang="en-US" b="1" dirty="0" smtClean="0"/>
              <a:t>24 parameters </a:t>
            </a:r>
            <a:r>
              <a:rPr lang="en-US" dirty="0" smtClean="0"/>
              <a:t>as </a:t>
            </a:r>
            <a:br>
              <a:rPr lang="en-US" dirty="0" smtClean="0"/>
            </a:br>
            <a:r>
              <a:rPr lang="en-US" dirty="0" smtClean="0"/>
              <a:t>identified</a:t>
            </a:r>
            <a:r>
              <a:rPr lang="en-US" dirty="0"/>
              <a:t/>
            </a:r>
            <a:br>
              <a:rPr lang="en-US" dirty="0"/>
            </a:br>
            <a:r>
              <a:rPr lang="en-US" dirty="0"/>
              <a:t>in own experiments </a:t>
            </a:r>
            <a:r>
              <a:rPr lang="en-US" dirty="0" smtClean="0"/>
              <a:t/>
            </a:r>
            <a:br>
              <a:rPr lang="en-US" dirty="0" smtClean="0"/>
            </a:br>
            <a:r>
              <a:rPr lang="en-US" dirty="0" smtClean="0"/>
              <a:t>(and literature):</a:t>
            </a:r>
            <a:endParaRPr lang="en-US" dirty="0"/>
          </a:p>
        </p:txBody>
      </p:sp>
      <p:sp>
        <p:nvSpPr>
          <p:cNvPr id="4" name="Rechteck 3">
            <a:extLst>
              <a:ext uri="{FF2B5EF4-FFF2-40B4-BE49-F238E27FC236}">
                <a16:creationId xmlns:a16="http://schemas.microsoft.com/office/drawing/2014/main" id="{E825ADDA-AC30-4F51-A935-44B6B42224C4}"/>
              </a:ext>
            </a:extLst>
          </p:cNvPr>
          <p:cNvSpPr/>
          <p:nvPr/>
        </p:nvSpPr>
        <p:spPr>
          <a:xfrm>
            <a:off x="5913120" y="2370513"/>
            <a:ext cx="6096000" cy="646331"/>
          </a:xfrm>
          <a:prstGeom prst="rect">
            <a:avLst/>
          </a:prstGeom>
        </p:spPr>
        <p:txBody>
          <a:bodyPr>
            <a:spAutoFit/>
          </a:bodyPr>
          <a:lstStyle/>
          <a:p>
            <a:r>
              <a:rPr lang="en-US" sz="1800" dirty="0">
                <a:latin typeface="Arial" panose="020B0604020202020204" pitchFamily="34" charset="0"/>
              </a:rPr>
              <a:t>Consolidated factors driving complexity,</a:t>
            </a:r>
          </a:p>
          <a:p>
            <a:r>
              <a:rPr lang="en-US" sz="1800" dirty="0">
                <a:latin typeface="Arial" panose="020B0604020202020204" pitchFamily="34" charset="0"/>
              </a:rPr>
              <a:t>adapted from </a:t>
            </a:r>
            <a:r>
              <a:rPr lang="en-US" sz="1800" dirty="0" err="1">
                <a:latin typeface="Arial" panose="020B0604020202020204" pitchFamily="34" charset="0"/>
              </a:rPr>
              <a:t>Djokic</a:t>
            </a:r>
            <a:r>
              <a:rPr lang="en-US" sz="1800" dirty="0">
                <a:latin typeface="Arial" panose="020B0604020202020204" pitchFamily="34" charset="0"/>
              </a:rPr>
              <a:t>, Fricke (2016)</a:t>
            </a:r>
            <a:endParaRPr lang="en-US" dirty="0"/>
          </a:p>
        </p:txBody>
      </p:sp>
      <p:graphicFrame>
        <p:nvGraphicFramePr>
          <p:cNvPr id="6" name="Tabelle 5"/>
          <p:cNvGraphicFramePr>
            <a:graphicFrameLocks noGrp="1"/>
          </p:cNvGraphicFramePr>
          <p:nvPr>
            <p:extLst>
              <p:ext uri="{D42A27DB-BD31-4B8C-83A1-F6EECF244321}">
                <p14:modId xmlns:p14="http://schemas.microsoft.com/office/powerpoint/2010/main" val="3020781997"/>
              </p:ext>
            </p:extLst>
          </p:nvPr>
        </p:nvGraphicFramePr>
        <p:xfrm>
          <a:off x="4212781" y="1200151"/>
          <a:ext cx="7466900" cy="4463164"/>
        </p:xfrm>
        <a:graphic>
          <a:graphicData uri="http://schemas.openxmlformats.org/drawingml/2006/table">
            <a:tbl>
              <a:tblPr firstRow="1" firstCol="1" bandRow="1">
                <a:tableStyleId>{5C22544A-7EE6-4342-B048-85BDC9FD1C3A}</a:tableStyleId>
              </a:tblPr>
              <a:tblGrid>
                <a:gridCol w="439607">
                  <a:extLst>
                    <a:ext uri="{9D8B030D-6E8A-4147-A177-3AD203B41FA5}">
                      <a16:colId xmlns:a16="http://schemas.microsoft.com/office/drawing/2014/main" val="3313610928"/>
                    </a:ext>
                  </a:extLst>
                </a:gridCol>
                <a:gridCol w="382383">
                  <a:extLst>
                    <a:ext uri="{9D8B030D-6E8A-4147-A177-3AD203B41FA5}">
                      <a16:colId xmlns:a16="http://schemas.microsoft.com/office/drawing/2014/main" val="1475624817"/>
                    </a:ext>
                  </a:extLst>
                </a:gridCol>
                <a:gridCol w="2553678">
                  <a:extLst>
                    <a:ext uri="{9D8B030D-6E8A-4147-A177-3AD203B41FA5}">
                      <a16:colId xmlns:a16="http://schemas.microsoft.com/office/drawing/2014/main" val="3285684378"/>
                    </a:ext>
                  </a:extLst>
                </a:gridCol>
                <a:gridCol w="4091232">
                  <a:extLst>
                    <a:ext uri="{9D8B030D-6E8A-4147-A177-3AD203B41FA5}">
                      <a16:colId xmlns:a16="http://schemas.microsoft.com/office/drawing/2014/main" val="1944686989"/>
                    </a:ext>
                  </a:extLst>
                </a:gridCol>
              </a:tblGrid>
              <a:tr h="172766">
                <a:tc>
                  <a:txBody>
                    <a:bodyPr/>
                    <a:lstStyle/>
                    <a:p>
                      <a:pPr>
                        <a:lnSpc>
                          <a:spcPct val="115000"/>
                        </a:lnSpc>
                      </a:pPr>
                      <a:endParaRPr lang="de-DE" sz="900">
                        <a:effectLst/>
                        <a:latin typeface="Calibri" panose="020F0502020204030204" pitchFamily="34" charset="0"/>
                        <a:cs typeface="Times New Roman" panose="02020603050405020304" pitchFamily="18" charset="0"/>
                      </a:endParaRPr>
                    </a:p>
                  </a:txBody>
                  <a:tcPr marL="57767" marR="57767" marT="0" marB="0" anchor="ctr"/>
                </a:tc>
                <a:tc>
                  <a:txBody>
                    <a:bodyPr/>
                    <a:lstStyle/>
                    <a:p>
                      <a:pPr>
                        <a:lnSpc>
                          <a:spcPct val="115000"/>
                        </a:lnSpc>
                      </a:pPr>
                      <a:endParaRPr lang="de-DE" sz="900">
                        <a:effectLst/>
                        <a:latin typeface="Calibri" panose="020F0502020204030204" pitchFamily="34"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en-GB" sz="900">
                          <a:effectLst/>
                        </a:rPr>
                        <a:t>Complexity Factors</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en-GB" sz="900" dirty="0" smtClean="0">
                          <a:effectLst/>
                        </a:rPr>
                        <a:t>Further References</a:t>
                      </a:r>
                      <a:endParaRPr lang="de-DE"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4030645701"/>
                  </a:ext>
                </a:extLst>
              </a:tr>
              <a:tr h="295253">
                <a:tc>
                  <a:txBody>
                    <a:bodyPr/>
                    <a:lstStyle/>
                    <a:p>
                      <a:pPr algn="ctr">
                        <a:lnSpc>
                          <a:spcPct val="115000"/>
                        </a:lnSpc>
                        <a:spcAft>
                          <a:spcPts val="0"/>
                        </a:spcAft>
                      </a:pPr>
                      <a:r>
                        <a:rPr lang="en-GB" sz="800">
                          <a:effectLst/>
                        </a:rPr>
                        <a:t>1</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rowSpan="2">
                  <a:txBody>
                    <a:bodyPr/>
                    <a:lstStyle/>
                    <a:p>
                      <a:pPr marL="71755" marR="71755" algn="ctr">
                        <a:lnSpc>
                          <a:spcPct val="115000"/>
                        </a:lnSpc>
                        <a:spcAft>
                          <a:spcPts val="0"/>
                        </a:spcAft>
                      </a:pPr>
                      <a:r>
                        <a:rPr lang="en-GB" sz="800">
                          <a:effectLst/>
                        </a:rPr>
                        <a:t>Aircraft</a:t>
                      </a:r>
                      <a:endParaRPr lang="de-DE" sz="1000">
                        <a:effectLst/>
                      </a:endParaRPr>
                    </a:p>
                    <a:p>
                      <a:pPr marL="71755" marR="71755" algn="ctr">
                        <a:lnSpc>
                          <a:spcPct val="115000"/>
                        </a:lnSpc>
                        <a:spcAft>
                          <a:spcPts val="0"/>
                        </a:spcAft>
                      </a:pPr>
                      <a:r>
                        <a:rPr lang="en-GB" sz="800">
                          <a:effectLst/>
                        </a:rPr>
                        <a:t>density</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vert="vert270" anchor="ctr"/>
                </a:tc>
                <a:tc>
                  <a:txBody>
                    <a:bodyPr/>
                    <a:lstStyle/>
                    <a:p>
                      <a:pPr algn="l">
                        <a:lnSpc>
                          <a:spcPct val="115000"/>
                        </a:lnSpc>
                        <a:spcAft>
                          <a:spcPts val="0"/>
                        </a:spcAft>
                      </a:pPr>
                      <a:r>
                        <a:rPr lang="en-GB" sz="800">
                          <a:effectLst/>
                        </a:rPr>
                        <a:t>number of aircraft</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en-GB" sz="800">
                          <a:effectLst/>
                        </a:rPr>
                        <a:t>Chatterji &amp; Sridhar (2001); Kopardekar &amp; Magyarits (2003); Sridhar, Sheth &amp; Grabbe (1998); Kopardekar (2000)</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555291487"/>
                  </a:ext>
                </a:extLst>
              </a:tr>
              <a:tr h="269579">
                <a:tc>
                  <a:txBody>
                    <a:bodyPr/>
                    <a:lstStyle/>
                    <a:p>
                      <a:pPr algn="ctr">
                        <a:lnSpc>
                          <a:spcPct val="115000"/>
                        </a:lnSpc>
                        <a:spcAft>
                          <a:spcPts val="0"/>
                        </a:spcAft>
                      </a:pPr>
                      <a:r>
                        <a:rPr lang="en-GB" sz="800" dirty="0">
                          <a:effectLst/>
                        </a:rPr>
                        <a:t>2</a:t>
                      </a:r>
                      <a:endParaRPr lang="de-DE"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density indicator</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a:effectLst/>
                        </a:rPr>
                        <a:t>Delahaye &amp; Puechmorel (2000) ; Chatton (2001)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358525595"/>
                  </a:ext>
                </a:extLst>
              </a:tr>
              <a:tr h="178114">
                <a:tc>
                  <a:txBody>
                    <a:bodyPr/>
                    <a:lstStyle/>
                    <a:p>
                      <a:pPr algn="ctr">
                        <a:lnSpc>
                          <a:spcPct val="115000"/>
                        </a:lnSpc>
                        <a:spcAft>
                          <a:spcPts val="0"/>
                        </a:spcAft>
                      </a:pPr>
                      <a:r>
                        <a:rPr lang="en-GB" sz="800">
                          <a:effectLst/>
                        </a:rPr>
                        <a:t>3</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rowSpan="4">
                  <a:txBody>
                    <a:bodyPr/>
                    <a:lstStyle/>
                    <a:p>
                      <a:pPr marL="71755" marR="71755" algn="ctr">
                        <a:lnSpc>
                          <a:spcPct val="115000"/>
                        </a:lnSpc>
                        <a:spcAft>
                          <a:spcPts val="0"/>
                        </a:spcAft>
                      </a:pPr>
                      <a:r>
                        <a:rPr lang="en-GB" sz="800">
                          <a:effectLst/>
                        </a:rPr>
                        <a:t>Flight attributes</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vert="vert270" anchor="ctr"/>
                </a:tc>
                <a:tc>
                  <a:txBody>
                    <a:bodyPr/>
                    <a:lstStyle/>
                    <a:p>
                      <a:pPr algn="l">
                        <a:lnSpc>
                          <a:spcPct val="115000"/>
                        </a:lnSpc>
                        <a:spcAft>
                          <a:spcPts val="0"/>
                        </a:spcAft>
                      </a:pPr>
                      <a:r>
                        <a:rPr lang="en-GB" sz="800">
                          <a:effectLst/>
                        </a:rPr>
                        <a:t>number of climbing aircraft</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Sridhar(2001); Kopardekar &amp; Magyarits (2003); Kopardekar et al. </a:t>
                      </a:r>
                      <a:r>
                        <a:rPr lang="en-GB" sz="800">
                          <a:effectLst/>
                        </a:rPr>
                        <a:t>(2009)</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659756049"/>
                  </a:ext>
                </a:extLst>
              </a:tr>
              <a:tr h="187742">
                <a:tc>
                  <a:txBody>
                    <a:bodyPr/>
                    <a:lstStyle/>
                    <a:p>
                      <a:pPr algn="ctr">
                        <a:lnSpc>
                          <a:spcPct val="115000"/>
                        </a:lnSpc>
                        <a:spcAft>
                          <a:spcPts val="0"/>
                        </a:spcAft>
                      </a:pPr>
                      <a:r>
                        <a:rPr lang="en-GB" sz="800">
                          <a:effectLst/>
                        </a:rPr>
                        <a:t>4</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number of descending aircraft</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 (2001); Kopardekar &amp; Magyarits (2003); Kopardekar et al. </a:t>
                      </a:r>
                      <a:r>
                        <a:rPr lang="en-GB" sz="800">
                          <a:effectLst/>
                        </a:rPr>
                        <a:t>(2009)</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4137133545"/>
                  </a:ext>
                </a:extLst>
              </a:tr>
              <a:tr h="178114">
                <a:tc>
                  <a:txBody>
                    <a:bodyPr/>
                    <a:lstStyle/>
                    <a:p>
                      <a:pPr algn="ctr">
                        <a:lnSpc>
                          <a:spcPct val="115000"/>
                        </a:lnSpc>
                        <a:spcAft>
                          <a:spcPts val="0"/>
                        </a:spcAft>
                      </a:pPr>
                      <a:r>
                        <a:rPr lang="en-GB" sz="800">
                          <a:effectLst/>
                        </a:rPr>
                        <a:t>5</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dirty="0">
                          <a:effectLst/>
                        </a:rPr>
                        <a:t>number of aircraft with heading change &gt;15˚</a:t>
                      </a:r>
                      <a:endParaRPr lang="de-DE"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Laudeman et al. (1998); Kopardekar &amp; Magyarits (2003); Kopardekar et al. </a:t>
                      </a:r>
                      <a:r>
                        <a:rPr lang="en-GB" sz="800">
                          <a:effectLst/>
                        </a:rPr>
                        <a:t>(2009)</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264954266"/>
                  </a:ext>
                </a:extLst>
              </a:tr>
              <a:tr h="178114">
                <a:tc>
                  <a:txBody>
                    <a:bodyPr/>
                    <a:lstStyle/>
                    <a:p>
                      <a:pPr algn="ctr">
                        <a:lnSpc>
                          <a:spcPct val="115000"/>
                        </a:lnSpc>
                        <a:spcAft>
                          <a:spcPts val="0"/>
                        </a:spcAft>
                      </a:pPr>
                      <a:r>
                        <a:rPr lang="en-GB" sz="800">
                          <a:effectLst/>
                        </a:rPr>
                        <a:t>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number of aircraft with the speed change &gt;10 knots</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Laudeman et al. (1998); Kopardekar &amp; Magyarits (2003); Kopardekar et al. </a:t>
                      </a:r>
                      <a:r>
                        <a:rPr lang="en-GB" sz="800">
                          <a:effectLst/>
                        </a:rPr>
                        <a:t>(2009)</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028938160"/>
                  </a:ext>
                </a:extLst>
              </a:tr>
              <a:tr h="295253">
                <a:tc>
                  <a:txBody>
                    <a:bodyPr/>
                    <a:lstStyle/>
                    <a:p>
                      <a:pPr algn="ctr">
                        <a:lnSpc>
                          <a:spcPct val="115000"/>
                        </a:lnSpc>
                        <a:spcAft>
                          <a:spcPts val="0"/>
                        </a:spcAft>
                      </a:pPr>
                      <a:r>
                        <a:rPr lang="en-GB" sz="800">
                          <a:effectLst/>
                        </a:rPr>
                        <a:t>7</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rowSpan="8">
                  <a:txBody>
                    <a:bodyPr/>
                    <a:lstStyle/>
                    <a:p>
                      <a:pPr marL="71755" marR="71755" algn="ctr">
                        <a:lnSpc>
                          <a:spcPct val="115000"/>
                        </a:lnSpc>
                        <a:spcAft>
                          <a:spcPts val="0"/>
                        </a:spcAft>
                      </a:pPr>
                      <a:r>
                        <a:rPr lang="en-GB" sz="800">
                          <a:effectLst/>
                        </a:rPr>
                        <a:t>Aircraft conflicts</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vert="vert270" anchor="ctr"/>
                </a:tc>
                <a:tc>
                  <a:txBody>
                    <a:bodyPr/>
                    <a:lstStyle/>
                    <a:p>
                      <a:pPr algn="l">
                        <a:lnSpc>
                          <a:spcPct val="115000"/>
                        </a:lnSpc>
                        <a:spcAft>
                          <a:spcPts val="0"/>
                        </a:spcAft>
                      </a:pPr>
                      <a:r>
                        <a:rPr lang="en-GB" sz="800">
                          <a:effectLst/>
                        </a:rPr>
                        <a:t>number of a/c with lat. distance between 0-25nm and vert. separation &lt; 2000ft above 29000ft</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Laudeman et al. (1998) ; Kopardekar &amp; Magyarits (2003) ; Kopardekar et al. </a:t>
                      </a:r>
                      <a:r>
                        <a:rPr lang="en-GB" sz="800">
                          <a:effectLst/>
                        </a:rPr>
                        <a:t>(2009)</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833120094"/>
                  </a:ext>
                </a:extLst>
              </a:tr>
              <a:tr h="295253">
                <a:tc>
                  <a:txBody>
                    <a:bodyPr/>
                    <a:lstStyle/>
                    <a:p>
                      <a:pPr algn="ctr">
                        <a:lnSpc>
                          <a:spcPct val="115000"/>
                        </a:lnSpc>
                        <a:spcAft>
                          <a:spcPts val="0"/>
                        </a:spcAft>
                      </a:pPr>
                      <a:r>
                        <a:rPr lang="en-GB" sz="800">
                          <a:effectLst/>
                        </a:rPr>
                        <a:t>8-10</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horizontal proximity measure 1,2,3</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 (2001) ; Kopardekar &amp; Magyarits (2003) ; Kopardekar (2000) ; Martin et al. </a:t>
                      </a:r>
                      <a:r>
                        <a:rPr lang="en-GB" sz="800">
                          <a:effectLst/>
                        </a:rPr>
                        <a:t>(2006)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137262161"/>
                  </a:ext>
                </a:extLst>
              </a:tr>
              <a:tr h="295253">
                <a:tc>
                  <a:txBody>
                    <a:bodyPr/>
                    <a:lstStyle/>
                    <a:p>
                      <a:pPr algn="ctr">
                        <a:lnSpc>
                          <a:spcPct val="115000"/>
                        </a:lnSpc>
                        <a:spcAft>
                          <a:spcPts val="0"/>
                        </a:spcAft>
                      </a:pPr>
                      <a:r>
                        <a:rPr lang="en-GB" sz="800">
                          <a:effectLst/>
                        </a:rPr>
                        <a:t>11-13</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vertical proximity measure 1,2,3 </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 (2001) ; Kopardekar &amp; Magyarits (2003) ; Kopardekar (2000) ; Martin et al. </a:t>
                      </a:r>
                      <a:r>
                        <a:rPr lang="en-GB" sz="800">
                          <a:effectLst/>
                        </a:rPr>
                        <a:t>(2006)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533437010"/>
                  </a:ext>
                </a:extLst>
              </a:tr>
              <a:tr h="295253">
                <a:tc>
                  <a:txBody>
                    <a:bodyPr/>
                    <a:lstStyle/>
                    <a:p>
                      <a:pPr algn="ctr">
                        <a:lnSpc>
                          <a:spcPct val="115000"/>
                        </a:lnSpc>
                        <a:spcAft>
                          <a:spcPts val="0"/>
                        </a:spcAft>
                      </a:pPr>
                      <a:r>
                        <a:rPr lang="en-GB" sz="800">
                          <a:effectLst/>
                        </a:rPr>
                        <a:t>14</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time-to-go to conflict measure</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 (2001) ; Kopardekar &amp; Magyarits (2003) ; Kopardekar (2000) ; Martin et al. </a:t>
                      </a:r>
                      <a:r>
                        <a:rPr lang="en-GB" sz="800">
                          <a:effectLst/>
                        </a:rPr>
                        <a:t>(2006)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3729979154"/>
                  </a:ext>
                </a:extLst>
              </a:tr>
              <a:tr h="149231">
                <a:tc>
                  <a:txBody>
                    <a:bodyPr/>
                    <a:lstStyle/>
                    <a:p>
                      <a:pPr algn="ctr">
                        <a:lnSpc>
                          <a:spcPct val="115000"/>
                        </a:lnSpc>
                        <a:spcAft>
                          <a:spcPts val="0"/>
                        </a:spcAft>
                      </a:pPr>
                      <a:r>
                        <a:rPr lang="en-GB" sz="800">
                          <a:effectLst/>
                        </a:rPr>
                        <a:t>15</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divergence between pairs of aircraft</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a:effectLst/>
                        </a:rPr>
                        <a:t>Delahaye &amp; Puechmorel (2000) ; Chatton (2001)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848875287"/>
                  </a:ext>
                </a:extLst>
              </a:tr>
              <a:tr h="178114">
                <a:tc>
                  <a:txBody>
                    <a:bodyPr/>
                    <a:lstStyle/>
                    <a:p>
                      <a:pPr algn="ctr">
                        <a:lnSpc>
                          <a:spcPct val="115000"/>
                        </a:lnSpc>
                        <a:spcAft>
                          <a:spcPts val="0"/>
                        </a:spcAft>
                      </a:pPr>
                      <a:r>
                        <a:rPr lang="en-GB" sz="800">
                          <a:effectLst/>
                        </a:rPr>
                        <a:t>16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convergence between pairs of aircraft</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a:effectLst/>
                        </a:rPr>
                        <a:t>Delahaye &amp; Puechmorel (2000) ; Chatton (2001)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382427997"/>
                  </a:ext>
                </a:extLst>
              </a:tr>
              <a:tr h="187742">
                <a:tc>
                  <a:txBody>
                    <a:bodyPr/>
                    <a:lstStyle/>
                    <a:p>
                      <a:pPr algn="ctr">
                        <a:lnSpc>
                          <a:spcPct val="115000"/>
                        </a:lnSpc>
                        <a:spcAft>
                          <a:spcPts val="0"/>
                        </a:spcAft>
                      </a:pPr>
                      <a:r>
                        <a:rPr lang="en-GB" sz="800">
                          <a:effectLst/>
                        </a:rPr>
                        <a:t>17,18</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sensitivity indicator (a/c converging; a/c diverging)</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a:effectLst/>
                        </a:rPr>
                        <a:t>Delahaye &amp; Puechmorel (2000) ; Chatton (2001)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3531011770"/>
                  </a:ext>
                </a:extLst>
              </a:tr>
              <a:tr h="287230">
                <a:tc>
                  <a:txBody>
                    <a:bodyPr/>
                    <a:lstStyle/>
                    <a:p>
                      <a:pPr algn="ctr">
                        <a:lnSpc>
                          <a:spcPct val="115000"/>
                        </a:lnSpc>
                        <a:spcAft>
                          <a:spcPts val="0"/>
                        </a:spcAft>
                      </a:pPr>
                      <a:r>
                        <a:rPr lang="en-GB" sz="800">
                          <a:effectLst/>
                        </a:rPr>
                        <a:t>19,20</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insensitivity indicator (a/c converging; a/c diverging)</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a:effectLst/>
                        </a:rPr>
                        <a:t>Delahaye &amp; Puechmorel (2000) ; Chatton (2001)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1350010443"/>
                  </a:ext>
                </a:extLst>
              </a:tr>
              <a:tr h="295253">
                <a:tc>
                  <a:txBody>
                    <a:bodyPr/>
                    <a:lstStyle/>
                    <a:p>
                      <a:pPr algn="ctr">
                        <a:lnSpc>
                          <a:spcPct val="115000"/>
                        </a:lnSpc>
                        <a:spcAft>
                          <a:spcPts val="0"/>
                        </a:spcAft>
                      </a:pPr>
                      <a:r>
                        <a:rPr lang="en-GB" sz="800">
                          <a:effectLst/>
                        </a:rPr>
                        <a:t>21</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rowSpan="4">
                  <a:txBody>
                    <a:bodyPr/>
                    <a:lstStyle/>
                    <a:p>
                      <a:pPr marL="71755" marR="71755" algn="ctr">
                        <a:lnSpc>
                          <a:spcPct val="115000"/>
                        </a:lnSpc>
                        <a:spcAft>
                          <a:spcPts val="0"/>
                        </a:spcAft>
                      </a:pPr>
                      <a:r>
                        <a:rPr lang="en-GB" sz="800">
                          <a:effectLst/>
                        </a:rPr>
                        <a:t>Traffic disorder</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vert="vert270" anchor="ctr"/>
                </a:tc>
                <a:tc>
                  <a:txBody>
                    <a:bodyPr/>
                    <a:lstStyle/>
                    <a:p>
                      <a:pPr algn="l">
                        <a:lnSpc>
                          <a:spcPct val="115000"/>
                        </a:lnSpc>
                        <a:spcAft>
                          <a:spcPts val="0"/>
                        </a:spcAft>
                      </a:pPr>
                      <a:r>
                        <a:rPr lang="en-GB" sz="800">
                          <a:effectLst/>
                        </a:rPr>
                        <a:t>variance of ground speed</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 (2001) ; Kopardekar &amp; Magyarits (2003) ; Gianazza &amp; Guittet (2006) ; Martin et al. </a:t>
                      </a:r>
                      <a:r>
                        <a:rPr lang="en-GB" sz="800">
                          <a:effectLst/>
                        </a:rPr>
                        <a:t>(2006)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1116104434"/>
                  </a:ext>
                </a:extLst>
              </a:tr>
              <a:tr h="295253">
                <a:tc>
                  <a:txBody>
                    <a:bodyPr/>
                    <a:lstStyle/>
                    <a:p>
                      <a:pPr algn="ctr">
                        <a:lnSpc>
                          <a:spcPct val="115000"/>
                        </a:lnSpc>
                        <a:spcAft>
                          <a:spcPts val="0"/>
                        </a:spcAft>
                      </a:pPr>
                      <a:r>
                        <a:rPr lang="en-GB" sz="800">
                          <a:effectLst/>
                        </a:rPr>
                        <a:t>22</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ratio of standard deviation of speed to average speed</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de-DE" sz="800">
                          <a:effectLst/>
                        </a:rPr>
                        <a:t>Chatterji &amp; Sridhar (2001) ; Kopardekar &amp; Magyarits (2003) ; Gianazza &amp; Guittet (2006) ; Martin et al. </a:t>
                      </a:r>
                      <a:r>
                        <a:rPr lang="en-GB" sz="800">
                          <a:effectLst/>
                        </a:rPr>
                        <a:t>(2006)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1612324289"/>
                  </a:ext>
                </a:extLst>
              </a:tr>
              <a:tr h="149231">
                <a:tc>
                  <a:txBody>
                    <a:bodyPr/>
                    <a:lstStyle/>
                    <a:p>
                      <a:pPr algn="ctr">
                        <a:lnSpc>
                          <a:spcPct val="115000"/>
                        </a:lnSpc>
                        <a:spcAft>
                          <a:spcPts val="0"/>
                        </a:spcAft>
                      </a:pPr>
                      <a:r>
                        <a:rPr lang="en-GB" sz="800">
                          <a:effectLst/>
                        </a:rPr>
                        <a:t>23</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variability in headings (track_disorder) </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a:effectLst/>
                        </a:rPr>
                        <a:t>Delahaye &amp; Puechmorel (2000) ; Chatton (2001) ; Gianazza &amp; Guittet (2006)</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10201251"/>
                  </a:ext>
                </a:extLst>
              </a:tr>
              <a:tr h="178114">
                <a:tc>
                  <a:txBody>
                    <a:bodyPr/>
                    <a:lstStyle/>
                    <a:p>
                      <a:pPr algn="ctr">
                        <a:lnSpc>
                          <a:spcPct val="115000"/>
                        </a:lnSpc>
                        <a:spcAft>
                          <a:spcPts val="0"/>
                        </a:spcAft>
                      </a:pPr>
                      <a:r>
                        <a:rPr lang="en-GB" sz="800">
                          <a:effectLst/>
                        </a:rPr>
                        <a:t>24</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vMerge="1">
                  <a:txBody>
                    <a:bodyPr/>
                    <a:lstStyle/>
                    <a:p>
                      <a:endParaRPr lang="en-US"/>
                    </a:p>
                  </a:txBody>
                  <a:tcPr/>
                </a:tc>
                <a:tc>
                  <a:txBody>
                    <a:bodyPr/>
                    <a:lstStyle/>
                    <a:p>
                      <a:pPr algn="l">
                        <a:lnSpc>
                          <a:spcPct val="115000"/>
                        </a:lnSpc>
                        <a:spcAft>
                          <a:spcPts val="0"/>
                        </a:spcAft>
                      </a:pPr>
                      <a:r>
                        <a:rPr lang="en-GB" sz="800">
                          <a:effectLst/>
                        </a:rPr>
                        <a:t>variability in speed (speed_disorder) </a:t>
                      </a:r>
                      <a:endParaRPr lang="de-DE"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tc>
                  <a:txBody>
                    <a:bodyPr/>
                    <a:lstStyle/>
                    <a:p>
                      <a:pPr algn="l">
                        <a:lnSpc>
                          <a:spcPct val="115000"/>
                        </a:lnSpc>
                        <a:spcAft>
                          <a:spcPts val="0"/>
                        </a:spcAft>
                      </a:pPr>
                      <a:r>
                        <a:rPr lang="it-IT" sz="800" dirty="0">
                          <a:effectLst/>
                        </a:rPr>
                        <a:t>Delahaye &amp; </a:t>
                      </a:r>
                      <a:r>
                        <a:rPr lang="it-IT" sz="800" dirty="0" err="1">
                          <a:effectLst/>
                        </a:rPr>
                        <a:t>Puechmorel</a:t>
                      </a:r>
                      <a:r>
                        <a:rPr lang="it-IT" sz="800" dirty="0">
                          <a:effectLst/>
                        </a:rPr>
                        <a:t> (2000) ; </a:t>
                      </a:r>
                      <a:r>
                        <a:rPr lang="it-IT" sz="800" dirty="0" err="1">
                          <a:effectLst/>
                        </a:rPr>
                        <a:t>Chatton</a:t>
                      </a:r>
                      <a:r>
                        <a:rPr lang="it-IT" sz="800" dirty="0">
                          <a:effectLst/>
                        </a:rPr>
                        <a:t> (2001) ; Gianazza &amp; </a:t>
                      </a:r>
                      <a:r>
                        <a:rPr lang="it-IT" sz="800" dirty="0" err="1">
                          <a:effectLst/>
                        </a:rPr>
                        <a:t>Guittet</a:t>
                      </a:r>
                      <a:r>
                        <a:rPr lang="it-IT" sz="800" dirty="0">
                          <a:effectLst/>
                        </a:rPr>
                        <a:t> (2006)</a:t>
                      </a:r>
                      <a:endParaRPr lang="de-DE"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767" marR="57767" marT="0" marB="0" anchor="ctr"/>
                </a:tc>
                <a:extLst>
                  <a:ext uri="{0D108BD9-81ED-4DB2-BD59-A6C34878D82A}">
                    <a16:rowId xmlns:a16="http://schemas.microsoft.com/office/drawing/2014/main" val="2190371903"/>
                  </a:ext>
                </a:extLst>
              </a:tr>
            </a:tbl>
          </a:graphicData>
        </a:graphic>
      </p:graphicFrame>
      <p:sp>
        <p:nvSpPr>
          <p:cNvPr id="9" name="Rechteck 8">
            <a:extLst>
              <a:ext uri="{FF2B5EF4-FFF2-40B4-BE49-F238E27FC236}">
                <a16:creationId xmlns:a16="http://schemas.microsoft.com/office/drawing/2014/main" id="{C4B92F89-A538-48E3-8AD1-F77C709B0F90}"/>
              </a:ext>
            </a:extLst>
          </p:cNvPr>
          <p:cNvSpPr/>
          <p:nvPr/>
        </p:nvSpPr>
        <p:spPr>
          <a:xfrm>
            <a:off x="4529455" y="5701904"/>
            <a:ext cx="6096000" cy="369332"/>
          </a:xfrm>
          <a:prstGeom prst="rect">
            <a:avLst/>
          </a:prstGeom>
        </p:spPr>
        <p:txBody>
          <a:bodyPr>
            <a:spAutoFit/>
          </a:bodyPr>
          <a:lstStyle/>
          <a:p>
            <a:r>
              <a:rPr lang="en-US" sz="1800" dirty="0" smtClean="0">
                <a:latin typeface="Arial" panose="020B0604020202020204" pitchFamily="34" charset="0"/>
              </a:rPr>
              <a:t>Collected Complexity Parameters, </a:t>
            </a:r>
            <a:r>
              <a:rPr lang="en-US" sz="1800" dirty="0" err="1" smtClean="0">
                <a:latin typeface="Arial" panose="020B0604020202020204" pitchFamily="34" charset="0"/>
              </a:rPr>
              <a:t>Djokic</a:t>
            </a:r>
            <a:r>
              <a:rPr lang="en-US" sz="1800" dirty="0" smtClean="0">
                <a:latin typeface="Arial" panose="020B0604020202020204" pitchFamily="34" charset="0"/>
              </a:rPr>
              <a:t>, Fricke 2016</a:t>
            </a:r>
            <a:endParaRPr lang="en-US" dirty="0"/>
          </a:p>
        </p:txBody>
      </p:sp>
    </p:spTree>
    <p:extLst>
      <p:ext uri="{BB962C8B-B14F-4D97-AF65-F5344CB8AC3E}">
        <p14:creationId xmlns:p14="http://schemas.microsoft.com/office/powerpoint/2010/main" val="358006950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0F8-641E-440C-A7F7-38BE69ABF496}"/>
              </a:ext>
            </a:extLst>
          </p:cNvPr>
          <p:cNvSpPr>
            <a:spLocks noGrp="1"/>
          </p:cNvSpPr>
          <p:nvPr>
            <p:ph type="title"/>
          </p:nvPr>
        </p:nvSpPr>
        <p:spPr/>
        <p:txBody>
          <a:bodyPr/>
          <a:lstStyle/>
          <a:p>
            <a:r>
              <a:rPr lang="en-US" dirty="0"/>
              <a:t>Determine Workload out of given </a:t>
            </a:r>
            <a:r>
              <a:rPr lang="en-US" dirty="0" smtClean="0"/>
              <a:t>Complexity using RTS</a:t>
            </a:r>
            <a:endParaRPr lang="en-US" dirty="0"/>
          </a:p>
        </p:txBody>
      </p:sp>
      <p:sp>
        <p:nvSpPr>
          <p:cNvPr id="3" name="Inhaltsplatzhalter 2">
            <a:extLst>
              <a:ext uri="{FF2B5EF4-FFF2-40B4-BE49-F238E27FC236}">
                <a16:creationId xmlns:a16="http://schemas.microsoft.com/office/drawing/2014/main" id="{B91174A5-2882-47AA-BB41-75143D7DACB5}"/>
              </a:ext>
            </a:extLst>
          </p:cNvPr>
          <p:cNvSpPr>
            <a:spLocks noGrp="1"/>
          </p:cNvSpPr>
          <p:nvPr>
            <p:ph sz="quarter" idx="10"/>
          </p:nvPr>
        </p:nvSpPr>
        <p:spPr/>
        <p:txBody>
          <a:bodyPr/>
          <a:lstStyle/>
          <a:p>
            <a:r>
              <a:rPr lang="en-US" dirty="0"/>
              <a:t>Using Workload Models based on Instantaneous self-assessment (ISA) or physiological measurement.</a:t>
            </a:r>
          </a:p>
        </p:txBody>
      </p:sp>
      <p:sp>
        <p:nvSpPr>
          <p:cNvPr id="7" name="Pfeil: nach oben und unten 6">
            <a:extLst>
              <a:ext uri="{FF2B5EF4-FFF2-40B4-BE49-F238E27FC236}">
                <a16:creationId xmlns:a16="http://schemas.microsoft.com/office/drawing/2014/main" id="{BD6CE9E4-B833-45E7-8220-259449199B3B}"/>
              </a:ext>
            </a:extLst>
          </p:cNvPr>
          <p:cNvSpPr/>
          <p:nvPr/>
        </p:nvSpPr>
        <p:spPr>
          <a:xfrm rot="5400000">
            <a:off x="4987122" y="2846864"/>
            <a:ext cx="426720" cy="119316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7">
            <a:extLst>
              <a:ext uri="{FF2B5EF4-FFF2-40B4-BE49-F238E27FC236}">
                <a16:creationId xmlns:a16="http://schemas.microsoft.com/office/drawing/2014/main" id="{485F9C46-7368-4926-A8BD-72F7813FDE8A}"/>
              </a:ext>
            </a:extLst>
          </p:cNvPr>
          <p:cNvSpPr/>
          <p:nvPr/>
        </p:nvSpPr>
        <p:spPr>
          <a:xfrm>
            <a:off x="1494194" y="1799708"/>
            <a:ext cx="3929345" cy="369332"/>
          </a:xfrm>
          <a:prstGeom prst="rect">
            <a:avLst/>
          </a:prstGeom>
        </p:spPr>
        <p:txBody>
          <a:bodyPr wrap="none">
            <a:spAutoFit/>
          </a:bodyPr>
          <a:lstStyle/>
          <a:p>
            <a:r>
              <a:rPr lang="en-US" sz="1800" dirty="0">
                <a:latin typeface="Arial" panose="020B0604020202020204" pitchFamily="34" charset="0"/>
              </a:rPr>
              <a:t>Principal Component Analysis (PCA)</a:t>
            </a:r>
            <a:endParaRPr lang="en-US" dirty="0"/>
          </a:p>
        </p:txBody>
      </p:sp>
      <p:sp>
        <p:nvSpPr>
          <p:cNvPr id="9" name="Rechteck 8">
            <a:extLst>
              <a:ext uri="{FF2B5EF4-FFF2-40B4-BE49-F238E27FC236}">
                <a16:creationId xmlns:a16="http://schemas.microsoft.com/office/drawing/2014/main" id="{A60AA7E5-6B2A-4CF5-879F-92BC9D5FDB73}"/>
              </a:ext>
            </a:extLst>
          </p:cNvPr>
          <p:cNvSpPr/>
          <p:nvPr/>
        </p:nvSpPr>
        <p:spPr>
          <a:xfrm>
            <a:off x="1899579" y="2201545"/>
            <a:ext cx="3300904" cy="369332"/>
          </a:xfrm>
          <a:prstGeom prst="rect">
            <a:avLst/>
          </a:prstGeom>
        </p:spPr>
        <p:txBody>
          <a:bodyPr wrap="none">
            <a:spAutoFit/>
          </a:bodyPr>
          <a:lstStyle/>
          <a:p>
            <a:r>
              <a:rPr lang="pl-PL" sz="1800" dirty="0">
                <a:latin typeface="Arial" panose="020B0604020202020204" pitchFamily="34" charset="0"/>
              </a:rPr>
              <a:t>C</a:t>
            </a:r>
            <a:r>
              <a:rPr lang="pl-PL" sz="800" dirty="0">
                <a:latin typeface="Arial" panose="020B0604020202020204" pitchFamily="34" charset="0"/>
              </a:rPr>
              <a:t>1</a:t>
            </a:r>
            <a:r>
              <a:rPr lang="pl-PL" sz="1800" dirty="0">
                <a:latin typeface="Arial" panose="020B0604020202020204" pitchFamily="34" charset="0"/>
              </a:rPr>
              <a:t>= b </a:t>
            </a:r>
            <a:r>
              <a:rPr lang="pl-PL" sz="800" dirty="0">
                <a:latin typeface="Arial" panose="020B0604020202020204" pitchFamily="34" charset="0"/>
              </a:rPr>
              <a:t>11</a:t>
            </a:r>
            <a:r>
              <a:rPr lang="pl-PL" sz="1800" dirty="0">
                <a:latin typeface="Arial" panose="020B0604020202020204" pitchFamily="34" charset="0"/>
              </a:rPr>
              <a:t>(X) + b</a:t>
            </a:r>
            <a:r>
              <a:rPr lang="pl-PL" sz="800" dirty="0">
                <a:latin typeface="Arial" panose="020B0604020202020204" pitchFamily="34" charset="0"/>
              </a:rPr>
              <a:t>12</a:t>
            </a:r>
            <a:r>
              <a:rPr lang="pl-PL" sz="1800" dirty="0">
                <a:latin typeface="Arial" panose="020B0604020202020204" pitchFamily="34" charset="0"/>
              </a:rPr>
              <a:t>(X </a:t>
            </a:r>
            <a:r>
              <a:rPr lang="pl-PL" sz="800" dirty="0">
                <a:latin typeface="Arial" panose="020B0604020202020204" pitchFamily="34" charset="0"/>
              </a:rPr>
              <a:t>2</a:t>
            </a:r>
            <a:r>
              <a:rPr lang="pl-PL" sz="1800" dirty="0">
                <a:latin typeface="Arial" panose="020B0604020202020204" pitchFamily="34" charset="0"/>
              </a:rPr>
              <a:t>) + ... b</a:t>
            </a:r>
            <a:r>
              <a:rPr lang="pl-PL" sz="800" dirty="0">
                <a:latin typeface="Arial" panose="020B0604020202020204" pitchFamily="34" charset="0"/>
              </a:rPr>
              <a:t>1</a:t>
            </a:r>
            <a:r>
              <a:rPr lang="pl-PL" sz="1800" dirty="0">
                <a:latin typeface="Arial" panose="020B0604020202020204" pitchFamily="34" charset="0"/>
              </a:rPr>
              <a:t>p(X)</a:t>
            </a:r>
            <a:endParaRPr lang="en-US" dirty="0"/>
          </a:p>
        </p:txBody>
      </p:sp>
      <p:sp>
        <p:nvSpPr>
          <p:cNvPr id="10" name="Rechteck 9">
            <a:extLst>
              <a:ext uri="{FF2B5EF4-FFF2-40B4-BE49-F238E27FC236}">
                <a16:creationId xmlns:a16="http://schemas.microsoft.com/office/drawing/2014/main" id="{93109D3A-CF3E-435C-9EEC-22A3A865581C}"/>
              </a:ext>
            </a:extLst>
          </p:cNvPr>
          <p:cNvSpPr/>
          <p:nvPr/>
        </p:nvSpPr>
        <p:spPr>
          <a:xfrm>
            <a:off x="7608287" y="4585454"/>
            <a:ext cx="2133982" cy="646331"/>
          </a:xfrm>
          <a:prstGeom prst="rect">
            <a:avLst/>
          </a:prstGeom>
        </p:spPr>
        <p:txBody>
          <a:bodyPr wrap="none">
            <a:spAutoFit/>
          </a:bodyPr>
          <a:lstStyle/>
          <a:p>
            <a:r>
              <a:rPr lang="en-US" sz="1800" dirty="0" smtClean="0">
                <a:latin typeface="Arial" panose="020B0604020202020204" pitchFamily="34" charset="0"/>
              </a:rPr>
              <a:t>ISA - </a:t>
            </a:r>
            <a:r>
              <a:rPr lang="en-US" sz="1800" dirty="0" err="1" smtClean="0">
                <a:latin typeface="Arial" panose="020B0604020202020204" pitchFamily="34" charset="0"/>
              </a:rPr>
              <a:t>Instantanous</a:t>
            </a:r>
            <a:r>
              <a:rPr lang="en-US" sz="1800" dirty="0" smtClean="0">
                <a:latin typeface="Arial" panose="020B0604020202020204" pitchFamily="34" charset="0"/>
              </a:rPr>
              <a:t> </a:t>
            </a:r>
            <a:br>
              <a:rPr lang="en-US" sz="1800" dirty="0" smtClean="0">
                <a:latin typeface="Arial" panose="020B0604020202020204" pitchFamily="34" charset="0"/>
              </a:rPr>
            </a:br>
            <a:r>
              <a:rPr lang="en-US" sz="1800" dirty="0" smtClean="0">
                <a:latin typeface="Arial" panose="020B0604020202020204" pitchFamily="34" charset="0"/>
              </a:rPr>
              <a:t>Self Assessment</a:t>
            </a:r>
          </a:p>
        </p:txBody>
      </p:sp>
      <p:graphicFrame>
        <p:nvGraphicFramePr>
          <p:cNvPr id="6" name="Tabelle 5"/>
          <p:cNvGraphicFramePr>
            <a:graphicFrameLocks noGrp="1"/>
          </p:cNvGraphicFramePr>
          <p:nvPr>
            <p:extLst>
              <p:ext uri="{D42A27DB-BD31-4B8C-83A1-F6EECF244321}">
                <p14:modId xmlns:p14="http://schemas.microsoft.com/office/powerpoint/2010/main" val="2568597938"/>
              </p:ext>
            </p:extLst>
          </p:nvPr>
        </p:nvGraphicFramePr>
        <p:xfrm>
          <a:off x="6300005" y="2169040"/>
          <a:ext cx="5378450" cy="2165350"/>
        </p:xfrm>
        <a:graphic>
          <a:graphicData uri="http://schemas.openxmlformats.org/drawingml/2006/table">
            <a:tbl>
              <a:tblPr firstRow="1" firstCol="1">
                <a:tableStyleId>{5C22544A-7EE6-4342-B048-85BDC9FD1C3A}</a:tableStyleId>
              </a:tblPr>
              <a:tblGrid>
                <a:gridCol w="1257300">
                  <a:extLst>
                    <a:ext uri="{9D8B030D-6E8A-4147-A177-3AD203B41FA5}">
                      <a16:colId xmlns:a16="http://schemas.microsoft.com/office/drawing/2014/main" val="2771894263"/>
                    </a:ext>
                  </a:extLst>
                </a:gridCol>
                <a:gridCol w="1187450">
                  <a:extLst>
                    <a:ext uri="{9D8B030D-6E8A-4147-A177-3AD203B41FA5}">
                      <a16:colId xmlns:a16="http://schemas.microsoft.com/office/drawing/2014/main" val="4052124998"/>
                    </a:ext>
                  </a:extLst>
                </a:gridCol>
                <a:gridCol w="2933700">
                  <a:extLst>
                    <a:ext uri="{9D8B030D-6E8A-4147-A177-3AD203B41FA5}">
                      <a16:colId xmlns:a16="http://schemas.microsoft.com/office/drawing/2014/main" val="1564731138"/>
                    </a:ext>
                  </a:extLst>
                </a:gridCol>
              </a:tblGrid>
              <a:tr h="289560">
                <a:tc gridSpan="3">
                  <a:txBody>
                    <a:bodyPr/>
                    <a:lstStyle/>
                    <a:p>
                      <a:pPr algn="ctr">
                        <a:spcAft>
                          <a:spcPts val="0"/>
                        </a:spcAft>
                      </a:pPr>
                      <a:r>
                        <a:rPr lang="en-GB" sz="1000" dirty="0">
                          <a:effectLst/>
                        </a:rPr>
                        <a:t>ISA DEFINITION</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242181"/>
                  </a:ext>
                </a:extLst>
              </a:tr>
              <a:tr h="304800">
                <a:tc>
                  <a:txBody>
                    <a:bodyPr/>
                    <a:lstStyle/>
                    <a:p>
                      <a:pPr algn="ctr">
                        <a:spcAft>
                          <a:spcPts val="0"/>
                        </a:spcAft>
                      </a:pPr>
                      <a:r>
                        <a:rPr lang="en-GB" sz="1000">
                          <a:effectLst/>
                        </a:rPr>
                        <a:t>Rating</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n-GB" sz="1000">
                          <a:effectLst/>
                        </a:rPr>
                        <a:t>Self Assessment of Workload</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440596930"/>
                  </a:ext>
                </a:extLst>
              </a:tr>
              <a:tr h="323215">
                <a:tc>
                  <a:txBody>
                    <a:bodyPr/>
                    <a:lstStyle/>
                    <a:p>
                      <a:pPr algn="ctr">
                        <a:spcAft>
                          <a:spcPts val="0"/>
                        </a:spcAft>
                      </a:pPr>
                      <a:r>
                        <a:rPr lang="en-GB" sz="1000">
                          <a:effectLst/>
                        </a:rPr>
                        <a:t>5</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000">
                          <a:effectLst/>
                        </a:rPr>
                        <a:t>Very High</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n-GB" sz="1000">
                          <a:effectLst/>
                        </a:rPr>
                        <a:t>A very high workload, any additional task would push you into overload.</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364516"/>
                  </a:ext>
                </a:extLst>
              </a:tr>
              <a:tr h="274320">
                <a:tc>
                  <a:txBody>
                    <a:bodyPr/>
                    <a:lstStyle/>
                    <a:p>
                      <a:pPr algn="ctr">
                        <a:spcAft>
                          <a:spcPts val="0"/>
                        </a:spcAft>
                      </a:pPr>
                      <a:r>
                        <a:rPr lang="en-GB" sz="1000">
                          <a:effectLst/>
                        </a:rPr>
                        <a:t>4</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000">
                          <a:effectLst/>
                        </a:rPr>
                        <a:t>High</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n-GB" sz="1000">
                          <a:effectLst/>
                        </a:rPr>
                        <a:t>High workload level that leaves very little spare capacity.</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3687661"/>
                  </a:ext>
                </a:extLst>
              </a:tr>
              <a:tr h="325755">
                <a:tc>
                  <a:txBody>
                    <a:bodyPr/>
                    <a:lstStyle/>
                    <a:p>
                      <a:pPr algn="ctr">
                        <a:spcAft>
                          <a:spcPts val="0"/>
                        </a:spcAft>
                      </a:pPr>
                      <a:r>
                        <a:rPr lang="en-GB" sz="1000">
                          <a:effectLst/>
                        </a:rPr>
                        <a:t>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000">
                          <a:effectLst/>
                        </a:rPr>
                        <a:t>Comfortable</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n-GB" sz="1000">
                          <a:effectLst/>
                        </a:rPr>
                        <a:t>Enough work for the job to be interesting and challenging.  Some spare capacity.</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4644562"/>
                  </a:ext>
                </a:extLst>
              </a:tr>
              <a:tr h="285750">
                <a:tc>
                  <a:txBody>
                    <a:bodyPr/>
                    <a:lstStyle/>
                    <a:p>
                      <a:pPr algn="ctr">
                        <a:spcAft>
                          <a:spcPts val="0"/>
                        </a:spcAft>
                      </a:pPr>
                      <a:r>
                        <a:rPr lang="en-GB" sz="1000">
                          <a:effectLst/>
                        </a:rPr>
                        <a:t>2</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000">
                          <a:effectLst/>
                        </a:rPr>
                        <a:t>Relaxed</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n-GB" sz="1000">
                          <a:effectLst/>
                        </a:rPr>
                        <a:t>Not quite enough traffic to fully occupy you.</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0181538"/>
                  </a:ext>
                </a:extLst>
              </a:tr>
              <a:tr h="331470">
                <a:tc>
                  <a:txBody>
                    <a:bodyPr/>
                    <a:lstStyle/>
                    <a:p>
                      <a:pPr algn="ctr">
                        <a:spcAft>
                          <a:spcPts val="0"/>
                        </a:spcAft>
                      </a:pPr>
                      <a:r>
                        <a:rPr lang="en-GB" sz="1000">
                          <a:effectLst/>
                        </a:rPr>
                        <a:t>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GB" sz="1000">
                          <a:effectLst/>
                        </a:rPr>
                        <a:t>Under-utilised</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Aft>
                          <a:spcPts val="0"/>
                        </a:spcAft>
                      </a:pPr>
                      <a:r>
                        <a:rPr lang="en-GB" sz="1000" dirty="0">
                          <a:effectLst/>
                        </a:rPr>
                        <a:t>You have very little to do and few, if any, aircraft on the frequency.</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1186760"/>
                  </a:ext>
                </a:extLst>
              </a:tr>
            </a:tbl>
          </a:graphicData>
        </a:graphic>
      </p:graphicFrame>
      <p:pic>
        <p:nvPicPr>
          <p:cNvPr id="14" name="Grafik 13"/>
          <p:cNvPicPr>
            <a:picLocks noChangeAspect="1"/>
          </p:cNvPicPr>
          <p:nvPr/>
        </p:nvPicPr>
        <p:blipFill>
          <a:blip r:embed="rId2"/>
          <a:stretch>
            <a:fillRect/>
          </a:stretch>
        </p:blipFill>
        <p:spPr>
          <a:xfrm>
            <a:off x="955449" y="2689473"/>
            <a:ext cx="2797401" cy="3337191"/>
          </a:xfrm>
          <a:prstGeom prst="rect">
            <a:avLst/>
          </a:prstGeom>
        </p:spPr>
      </p:pic>
      <p:pic>
        <p:nvPicPr>
          <p:cNvPr id="15" name="Picture 3" descr="Picture1.png"/>
          <p:cNvPicPr/>
          <p:nvPr/>
        </p:nvPicPr>
        <p:blipFill>
          <a:blip r:embed="rId3" cstate="print">
            <a:extLst>
              <a:ext uri="{28A0092B-C50C-407E-A947-70E740481C1C}">
                <a14:useLocalDpi xmlns:a14="http://schemas.microsoft.com/office/drawing/2010/main" val="0"/>
              </a:ext>
            </a:extLst>
          </a:blip>
          <a:stretch>
            <a:fillRect/>
          </a:stretch>
        </p:blipFill>
        <p:spPr>
          <a:xfrm>
            <a:off x="10878122" y="4488597"/>
            <a:ext cx="777240" cy="1312545"/>
          </a:xfrm>
          <a:prstGeom prst="rect">
            <a:avLst/>
          </a:prstGeom>
        </p:spPr>
      </p:pic>
      <p:sp>
        <p:nvSpPr>
          <p:cNvPr id="16" name="Rechteck 15"/>
          <p:cNvSpPr/>
          <p:nvPr/>
        </p:nvSpPr>
        <p:spPr>
          <a:xfrm>
            <a:off x="7608287" y="5809068"/>
            <a:ext cx="4148636" cy="307777"/>
          </a:xfrm>
          <a:prstGeom prst="rect">
            <a:avLst/>
          </a:prstGeom>
        </p:spPr>
        <p:txBody>
          <a:bodyPr wrap="none">
            <a:spAutoFit/>
          </a:bodyPr>
          <a:lstStyle/>
          <a:p>
            <a:r>
              <a:rPr lang="en-US" sz="1400" dirty="0" err="1" smtClean="0">
                <a:latin typeface="Arial" panose="020B0604020202020204" pitchFamily="34" charset="0"/>
                <a:ea typeface="Times New Roman" panose="02020603050405020304" pitchFamily="18" charset="0"/>
              </a:rPr>
              <a:t>Eurocontrol</a:t>
            </a:r>
            <a:r>
              <a:rPr lang="en-US" sz="1400" dirty="0" smtClean="0">
                <a:latin typeface="Arial" panose="020B0604020202020204" pitchFamily="34" charset="0"/>
                <a:ea typeface="Times New Roman" panose="02020603050405020304" pitchFamily="18" charset="0"/>
              </a:rPr>
              <a:t> CRDS: ISA </a:t>
            </a:r>
            <a:r>
              <a:rPr lang="en-US" sz="1400" dirty="0">
                <a:latin typeface="Arial" panose="020B0604020202020204" pitchFamily="34" charset="0"/>
                <a:ea typeface="Times New Roman" panose="02020603050405020304" pitchFamily="18" charset="0"/>
              </a:rPr>
              <a:t>workload assessment tool</a:t>
            </a:r>
            <a:endParaRPr lang="en-US" sz="1400" dirty="0"/>
          </a:p>
        </p:txBody>
      </p:sp>
    </p:spTree>
    <p:extLst>
      <p:ext uri="{BB962C8B-B14F-4D97-AF65-F5344CB8AC3E}">
        <p14:creationId xmlns:p14="http://schemas.microsoft.com/office/powerpoint/2010/main" val="754052680"/>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030F8-641E-440C-A7F7-38BE69ABF496}"/>
              </a:ext>
            </a:extLst>
          </p:cNvPr>
          <p:cNvSpPr>
            <a:spLocks noGrp="1"/>
          </p:cNvSpPr>
          <p:nvPr>
            <p:ph type="title"/>
          </p:nvPr>
        </p:nvSpPr>
        <p:spPr/>
        <p:txBody>
          <a:bodyPr/>
          <a:lstStyle/>
          <a:p>
            <a:r>
              <a:rPr lang="en-US" dirty="0"/>
              <a:t>Determine Workload out of </a:t>
            </a:r>
            <a:r>
              <a:rPr lang="en-US" dirty="0" smtClean="0"/>
              <a:t>Complexity parameters</a:t>
            </a:r>
            <a:endParaRPr lang="en-US" dirty="0"/>
          </a:p>
        </p:txBody>
      </p:sp>
      <p:sp>
        <p:nvSpPr>
          <p:cNvPr id="3" name="Inhaltsplatzhalter 2">
            <a:extLst>
              <a:ext uri="{FF2B5EF4-FFF2-40B4-BE49-F238E27FC236}">
                <a16:creationId xmlns:a16="http://schemas.microsoft.com/office/drawing/2014/main" id="{B91174A5-2882-47AA-BB41-75143D7DACB5}"/>
              </a:ext>
            </a:extLst>
          </p:cNvPr>
          <p:cNvSpPr>
            <a:spLocks noGrp="1"/>
          </p:cNvSpPr>
          <p:nvPr>
            <p:ph sz="quarter" idx="10"/>
          </p:nvPr>
        </p:nvSpPr>
        <p:spPr>
          <a:xfrm>
            <a:off x="5614987" y="1265238"/>
            <a:ext cx="5840411" cy="4344987"/>
          </a:xfrm>
        </p:spPr>
        <p:txBody>
          <a:bodyPr/>
          <a:lstStyle/>
          <a:p>
            <a:r>
              <a:rPr lang="en-US" dirty="0" smtClean="0"/>
              <a:t>Searching for analytical representations of ISA – Ratings (workload suffered) and relevant complexity factors as identified through PCA </a:t>
            </a:r>
            <a:r>
              <a:rPr lang="en-US" u="sng" dirty="0" smtClean="0"/>
              <a:t>to predict ISA</a:t>
            </a:r>
            <a:r>
              <a:rPr lang="en-US" dirty="0" smtClean="0"/>
              <a:t>:</a:t>
            </a:r>
            <a:endParaRPr lang="en-US" dirty="0"/>
          </a:p>
        </p:txBody>
      </p:sp>
      <p:sp>
        <p:nvSpPr>
          <p:cNvPr id="7" name="Pfeil: nach oben und unten 6">
            <a:extLst>
              <a:ext uri="{FF2B5EF4-FFF2-40B4-BE49-F238E27FC236}">
                <a16:creationId xmlns:a16="http://schemas.microsoft.com/office/drawing/2014/main" id="{BD6CE9E4-B833-45E7-8220-259449199B3B}"/>
              </a:ext>
            </a:extLst>
          </p:cNvPr>
          <p:cNvSpPr/>
          <p:nvPr/>
        </p:nvSpPr>
        <p:spPr>
          <a:xfrm rot="5400000">
            <a:off x="6263962" y="4050555"/>
            <a:ext cx="426720" cy="119316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93109D3A-CF3E-435C-9EEC-22A3A865581C}"/>
              </a:ext>
            </a:extLst>
          </p:cNvPr>
          <p:cNvSpPr/>
          <p:nvPr/>
        </p:nvSpPr>
        <p:spPr>
          <a:xfrm>
            <a:off x="7446362" y="4147344"/>
            <a:ext cx="3018775" cy="1200329"/>
          </a:xfrm>
          <a:prstGeom prst="rect">
            <a:avLst/>
          </a:prstGeom>
        </p:spPr>
        <p:txBody>
          <a:bodyPr wrap="none">
            <a:spAutoFit/>
          </a:bodyPr>
          <a:lstStyle/>
          <a:p>
            <a:r>
              <a:rPr lang="en-US" sz="1800" dirty="0">
                <a:latin typeface="Arial" panose="020B0604020202020204" pitchFamily="34" charset="0"/>
              </a:rPr>
              <a:t>Multiple regression analysis</a:t>
            </a:r>
            <a:br>
              <a:rPr lang="en-US" sz="1800" dirty="0">
                <a:latin typeface="Arial" panose="020B0604020202020204" pitchFamily="34" charset="0"/>
              </a:rPr>
            </a:br>
            <a:r>
              <a:rPr lang="en-US" sz="1800" dirty="0">
                <a:latin typeface="Arial" panose="020B0604020202020204" pitchFamily="34" charset="0"/>
              </a:rPr>
              <a:t>to predict ISA </a:t>
            </a:r>
            <a:r>
              <a:rPr lang="en-US" sz="1800" dirty="0" smtClean="0">
                <a:latin typeface="Arial" panose="020B0604020202020204" pitchFamily="34" charset="0"/>
              </a:rPr>
              <a:t>values </a:t>
            </a:r>
            <a:br>
              <a:rPr lang="en-US" sz="1800" dirty="0" smtClean="0">
                <a:latin typeface="Arial" panose="020B0604020202020204" pitchFamily="34" charset="0"/>
              </a:rPr>
            </a:br>
            <a:r>
              <a:rPr lang="en-US" sz="1800" dirty="0" smtClean="0">
                <a:latin typeface="Arial" panose="020B0604020202020204" pitchFamily="34" charset="0"/>
              </a:rPr>
              <a:t>(6 PCA components</a:t>
            </a:r>
            <a:br>
              <a:rPr lang="en-US" sz="1800" dirty="0" smtClean="0">
                <a:latin typeface="Arial" panose="020B0604020202020204" pitchFamily="34" charset="0"/>
              </a:rPr>
            </a:br>
            <a:r>
              <a:rPr lang="en-US" sz="1800" dirty="0" smtClean="0">
                <a:latin typeface="Arial" panose="020B0604020202020204" pitchFamily="34" charset="0"/>
              </a:rPr>
              <a:t>plus 2 activity measures) </a:t>
            </a:r>
            <a:endParaRPr lang="en-US" dirty="0"/>
          </a:p>
        </p:txBody>
      </p:sp>
      <p:sp>
        <p:nvSpPr>
          <p:cNvPr id="11" name="Rechteck 10">
            <a:extLst>
              <a:ext uri="{FF2B5EF4-FFF2-40B4-BE49-F238E27FC236}">
                <a16:creationId xmlns:a16="http://schemas.microsoft.com/office/drawing/2014/main" id="{2376BB42-E4E4-4531-8C9C-AAEDBE62D4FE}"/>
              </a:ext>
            </a:extLst>
          </p:cNvPr>
          <p:cNvSpPr/>
          <p:nvPr/>
        </p:nvSpPr>
        <p:spPr>
          <a:xfrm>
            <a:off x="7607900" y="5358368"/>
            <a:ext cx="2704587" cy="369332"/>
          </a:xfrm>
          <a:prstGeom prst="rect">
            <a:avLst/>
          </a:prstGeom>
        </p:spPr>
        <p:txBody>
          <a:bodyPr wrap="none">
            <a:spAutoFit/>
          </a:bodyPr>
          <a:lstStyle/>
          <a:p>
            <a:r>
              <a:rPr lang="en-US" sz="1800" dirty="0">
                <a:latin typeface="Arial" panose="020B0604020202020204" pitchFamily="34" charset="0"/>
              </a:rPr>
              <a:t>Y’=A+B</a:t>
            </a:r>
            <a:r>
              <a:rPr lang="en-US" sz="800" dirty="0">
                <a:latin typeface="Arial" panose="020B0604020202020204" pitchFamily="34" charset="0"/>
              </a:rPr>
              <a:t>1</a:t>
            </a:r>
            <a:r>
              <a:rPr lang="en-US" sz="1800" dirty="0">
                <a:latin typeface="Arial" panose="020B0604020202020204" pitchFamily="34" charset="0"/>
              </a:rPr>
              <a:t>X</a:t>
            </a:r>
            <a:r>
              <a:rPr lang="en-US" sz="800" dirty="0">
                <a:latin typeface="Arial" panose="020B0604020202020204" pitchFamily="34" charset="0"/>
              </a:rPr>
              <a:t>1</a:t>
            </a:r>
            <a:r>
              <a:rPr lang="en-US" sz="1800" dirty="0">
                <a:latin typeface="Arial" panose="020B0604020202020204" pitchFamily="34" charset="0"/>
              </a:rPr>
              <a:t>+B</a:t>
            </a:r>
            <a:r>
              <a:rPr lang="en-US" sz="800" dirty="0">
                <a:latin typeface="Arial" panose="020B0604020202020204" pitchFamily="34" charset="0"/>
              </a:rPr>
              <a:t>2</a:t>
            </a:r>
            <a:r>
              <a:rPr lang="en-US" sz="1800" dirty="0">
                <a:latin typeface="Arial" panose="020B0604020202020204" pitchFamily="34" charset="0"/>
              </a:rPr>
              <a:t>X</a:t>
            </a:r>
            <a:r>
              <a:rPr lang="en-US" sz="800" dirty="0">
                <a:latin typeface="Arial" panose="020B0604020202020204" pitchFamily="34" charset="0"/>
              </a:rPr>
              <a:t>2</a:t>
            </a:r>
            <a:r>
              <a:rPr lang="en-US" sz="1800" dirty="0">
                <a:latin typeface="Arial" panose="020B0604020202020204" pitchFamily="34" charset="0"/>
              </a:rPr>
              <a:t>+…+</a:t>
            </a:r>
            <a:r>
              <a:rPr lang="en-US" sz="1800" dirty="0" err="1">
                <a:latin typeface="Arial" panose="020B0604020202020204" pitchFamily="34" charset="0"/>
              </a:rPr>
              <a:t>B</a:t>
            </a:r>
            <a:r>
              <a:rPr lang="en-US" sz="800" dirty="0" err="1">
                <a:latin typeface="Arial" panose="020B0604020202020204" pitchFamily="34" charset="0"/>
              </a:rPr>
              <a:t>k</a:t>
            </a:r>
            <a:r>
              <a:rPr lang="en-US" sz="1800" dirty="0" err="1">
                <a:latin typeface="Arial" panose="020B0604020202020204" pitchFamily="34" charset="0"/>
              </a:rPr>
              <a:t>X</a:t>
            </a:r>
            <a:r>
              <a:rPr lang="en-US" sz="800" dirty="0" err="1">
                <a:latin typeface="Arial" panose="020B0604020202020204" pitchFamily="34" charset="0"/>
              </a:rPr>
              <a:t>k</a:t>
            </a:r>
            <a:endParaRPr lang="en-US" dirty="0"/>
          </a:p>
        </p:txBody>
      </p:sp>
      <p:sp>
        <p:nvSpPr>
          <p:cNvPr id="12" name="Rechteck 11">
            <a:extLst>
              <a:ext uri="{FF2B5EF4-FFF2-40B4-BE49-F238E27FC236}">
                <a16:creationId xmlns:a16="http://schemas.microsoft.com/office/drawing/2014/main" id="{5BD7D9E8-51A4-44D7-B172-DA4319A77A35}"/>
              </a:ext>
            </a:extLst>
          </p:cNvPr>
          <p:cNvSpPr/>
          <p:nvPr/>
        </p:nvSpPr>
        <p:spPr>
          <a:xfrm>
            <a:off x="259780" y="5794208"/>
            <a:ext cx="5790239" cy="338554"/>
          </a:xfrm>
          <a:prstGeom prst="rect">
            <a:avLst/>
          </a:prstGeom>
        </p:spPr>
        <p:txBody>
          <a:bodyPr wrap="none">
            <a:spAutoFit/>
          </a:bodyPr>
          <a:lstStyle/>
          <a:p>
            <a:r>
              <a:rPr lang="en-US" sz="1600" dirty="0">
                <a:latin typeface="Arial" panose="020B0604020202020204" pitchFamily="34" charset="0"/>
              </a:rPr>
              <a:t>Results of </a:t>
            </a:r>
            <a:r>
              <a:rPr lang="en-US" sz="1600" dirty="0" smtClean="0">
                <a:latin typeface="Arial" panose="020B0604020202020204" pitchFamily="34" charset="0"/>
              </a:rPr>
              <a:t>Principal </a:t>
            </a:r>
            <a:r>
              <a:rPr lang="en-US" sz="1600" dirty="0">
                <a:latin typeface="Arial" panose="020B0604020202020204" pitchFamily="34" charset="0"/>
              </a:rPr>
              <a:t>Component </a:t>
            </a:r>
            <a:r>
              <a:rPr lang="en-US" sz="1600" dirty="0" smtClean="0">
                <a:latin typeface="Arial" panose="020B0604020202020204" pitchFamily="34" charset="0"/>
              </a:rPr>
              <a:t>Analyses</a:t>
            </a:r>
            <a:r>
              <a:rPr lang="en-US" sz="1600" dirty="0">
                <a:latin typeface="Arial" panose="020B0604020202020204" pitchFamily="34" charset="0"/>
              </a:rPr>
              <a:t>, </a:t>
            </a:r>
            <a:r>
              <a:rPr lang="en-US" sz="1600" dirty="0" err="1">
                <a:latin typeface="Arial" panose="020B0604020202020204" pitchFamily="34" charset="0"/>
              </a:rPr>
              <a:t>Djokic</a:t>
            </a:r>
            <a:r>
              <a:rPr lang="en-US" sz="1600" dirty="0">
                <a:latin typeface="Arial" panose="020B0604020202020204" pitchFamily="34" charset="0"/>
              </a:rPr>
              <a:t>, Fricke 2016</a:t>
            </a:r>
            <a:endParaRPr lang="en-US" sz="1600" dirty="0"/>
          </a:p>
        </p:txBody>
      </p:sp>
      <p:graphicFrame>
        <p:nvGraphicFramePr>
          <p:cNvPr id="4" name="Tabelle 3"/>
          <p:cNvGraphicFramePr>
            <a:graphicFrameLocks noGrp="1"/>
          </p:cNvGraphicFramePr>
          <p:nvPr>
            <p:extLst>
              <p:ext uri="{D42A27DB-BD31-4B8C-83A1-F6EECF244321}">
                <p14:modId xmlns:p14="http://schemas.microsoft.com/office/powerpoint/2010/main" val="935159200"/>
              </p:ext>
            </p:extLst>
          </p:nvPr>
        </p:nvGraphicFramePr>
        <p:xfrm>
          <a:off x="552743" y="1200961"/>
          <a:ext cx="4935940" cy="4455096"/>
        </p:xfrm>
        <a:graphic>
          <a:graphicData uri="http://schemas.openxmlformats.org/drawingml/2006/table">
            <a:tbl>
              <a:tblPr firstRow="1" firstCol="1" bandRow="1">
                <a:tableStyleId>{5C22544A-7EE6-4342-B048-85BDC9FD1C3A}</a:tableStyleId>
              </a:tblPr>
              <a:tblGrid>
                <a:gridCol w="2631322">
                  <a:extLst>
                    <a:ext uri="{9D8B030D-6E8A-4147-A177-3AD203B41FA5}">
                      <a16:colId xmlns:a16="http://schemas.microsoft.com/office/drawing/2014/main" val="3637924291"/>
                    </a:ext>
                  </a:extLst>
                </a:gridCol>
                <a:gridCol w="384103">
                  <a:extLst>
                    <a:ext uri="{9D8B030D-6E8A-4147-A177-3AD203B41FA5}">
                      <a16:colId xmlns:a16="http://schemas.microsoft.com/office/drawing/2014/main" val="2425833607"/>
                    </a:ext>
                  </a:extLst>
                </a:gridCol>
                <a:gridCol w="384103">
                  <a:extLst>
                    <a:ext uri="{9D8B030D-6E8A-4147-A177-3AD203B41FA5}">
                      <a16:colId xmlns:a16="http://schemas.microsoft.com/office/drawing/2014/main" val="268392478"/>
                    </a:ext>
                  </a:extLst>
                </a:gridCol>
                <a:gridCol w="384103">
                  <a:extLst>
                    <a:ext uri="{9D8B030D-6E8A-4147-A177-3AD203B41FA5}">
                      <a16:colId xmlns:a16="http://schemas.microsoft.com/office/drawing/2014/main" val="2314787818"/>
                    </a:ext>
                  </a:extLst>
                </a:gridCol>
                <a:gridCol w="384103">
                  <a:extLst>
                    <a:ext uri="{9D8B030D-6E8A-4147-A177-3AD203B41FA5}">
                      <a16:colId xmlns:a16="http://schemas.microsoft.com/office/drawing/2014/main" val="2472586554"/>
                    </a:ext>
                  </a:extLst>
                </a:gridCol>
                <a:gridCol w="384103">
                  <a:extLst>
                    <a:ext uri="{9D8B030D-6E8A-4147-A177-3AD203B41FA5}">
                      <a16:colId xmlns:a16="http://schemas.microsoft.com/office/drawing/2014/main" val="3321105566"/>
                    </a:ext>
                  </a:extLst>
                </a:gridCol>
                <a:gridCol w="384103">
                  <a:extLst>
                    <a:ext uri="{9D8B030D-6E8A-4147-A177-3AD203B41FA5}">
                      <a16:colId xmlns:a16="http://schemas.microsoft.com/office/drawing/2014/main" val="3097996609"/>
                    </a:ext>
                  </a:extLst>
                </a:gridCol>
              </a:tblGrid>
              <a:tr h="168243">
                <a:tc rowSpan="2">
                  <a:txBody>
                    <a:bodyPr/>
                    <a:lstStyle/>
                    <a:p>
                      <a:pPr algn="ctr">
                        <a:lnSpc>
                          <a:spcPct val="115000"/>
                        </a:lnSpc>
                        <a:spcAft>
                          <a:spcPts val="0"/>
                        </a:spcAft>
                      </a:pPr>
                      <a:r>
                        <a:rPr lang="en-GB" sz="900" dirty="0">
                          <a:effectLst/>
                        </a:rPr>
                        <a:t>Complexity factors</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gridSpan="6">
                  <a:txBody>
                    <a:bodyPr/>
                    <a:lstStyle/>
                    <a:p>
                      <a:pPr algn="ctr">
                        <a:lnSpc>
                          <a:spcPct val="115000"/>
                        </a:lnSpc>
                        <a:spcAft>
                          <a:spcPts val="0"/>
                        </a:spcAft>
                      </a:pPr>
                      <a:r>
                        <a:rPr lang="en-GB" sz="900">
                          <a:effectLst/>
                        </a:rPr>
                        <a:t>Component</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7409955"/>
                  </a:ext>
                </a:extLst>
              </a:tr>
              <a:tr h="168243">
                <a:tc vMerge="1">
                  <a:txBody>
                    <a:bodyPr/>
                    <a:lstStyle/>
                    <a:p>
                      <a:endParaRPr lang="en-US"/>
                    </a:p>
                  </a:txBody>
                  <a:tcPr/>
                </a:tc>
                <a:tc>
                  <a:txBody>
                    <a:bodyPr/>
                    <a:lstStyle/>
                    <a:p>
                      <a:pPr algn="ctr">
                        <a:lnSpc>
                          <a:spcPct val="115000"/>
                        </a:lnSpc>
                        <a:spcAft>
                          <a:spcPts val="0"/>
                        </a:spcAft>
                      </a:pPr>
                      <a:r>
                        <a:rPr lang="en-GB" sz="800">
                          <a:effectLst/>
                        </a:rPr>
                        <a:t>1</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2</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3</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4</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5</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6</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extLst>
                  <a:ext uri="{0D108BD9-81ED-4DB2-BD59-A6C34878D82A}">
                    <a16:rowId xmlns:a16="http://schemas.microsoft.com/office/drawing/2014/main" val="1164070173"/>
                  </a:ext>
                </a:extLst>
              </a:tr>
              <a:tr h="170262">
                <a:tc>
                  <a:txBody>
                    <a:bodyPr/>
                    <a:lstStyle/>
                    <a:p>
                      <a:pPr algn="l">
                        <a:lnSpc>
                          <a:spcPct val="115000"/>
                        </a:lnSpc>
                        <a:spcAft>
                          <a:spcPts val="0"/>
                        </a:spcAft>
                      </a:pPr>
                      <a:r>
                        <a:rPr lang="en-GB" sz="900">
                          <a:effectLst/>
                        </a:rPr>
                        <a:t>variance of ground speed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gn="ctr">
                        <a:lnSpc>
                          <a:spcPct val="115000"/>
                        </a:lnSpc>
                        <a:spcAft>
                          <a:spcPts val="0"/>
                        </a:spcAft>
                      </a:pPr>
                      <a:r>
                        <a:rPr lang="en-GB" sz="800">
                          <a:effectLst/>
                        </a:rPr>
                        <a:t>0.908</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147606580"/>
                  </a:ext>
                </a:extLst>
              </a:tr>
              <a:tr h="170262">
                <a:tc>
                  <a:txBody>
                    <a:bodyPr/>
                    <a:lstStyle/>
                    <a:p>
                      <a:pPr algn="l">
                        <a:lnSpc>
                          <a:spcPct val="115000"/>
                        </a:lnSpc>
                        <a:spcAft>
                          <a:spcPts val="0"/>
                        </a:spcAft>
                      </a:pPr>
                      <a:r>
                        <a:rPr lang="en-GB" sz="900">
                          <a:effectLst/>
                        </a:rPr>
                        <a:t>ratio of std of speed to average speed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gn="ctr">
                        <a:lnSpc>
                          <a:spcPct val="115000"/>
                        </a:lnSpc>
                        <a:spcAft>
                          <a:spcPts val="0"/>
                        </a:spcAft>
                      </a:pPr>
                      <a:r>
                        <a:rPr lang="en-GB" sz="800">
                          <a:effectLst/>
                        </a:rPr>
                        <a:t>0.875</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385458166"/>
                  </a:ext>
                </a:extLst>
              </a:tr>
              <a:tr h="170262">
                <a:tc>
                  <a:txBody>
                    <a:bodyPr/>
                    <a:lstStyle/>
                    <a:p>
                      <a:pPr algn="l">
                        <a:lnSpc>
                          <a:spcPct val="115000"/>
                        </a:lnSpc>
                        <a:spcAft>
                          <a:spcPts val="0"/>
                        </a:spcAft>
                      </a:pPr>
                      <a:r>
                        <a:rPr lang="en-GB" sz="900">
                          <a:effectLst/>
                        </a:rPr>
                        <a:t>convergence between pairs of aircraft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gn="ctr">
                        <a:lnSpc>
                          <a:spcPct val="115000"/>
                        </a:lnSpc>
                        <a:spcAft>
                          <a:spcPts val="0"/>
                        </a:spcAft>
                      </a:pPr>
                      <a:r>
                        <a:rPr lang="en-GB" sz="800">
                          <a:effectLst/>
                        </a:rPr>
                        <a:t>0.775</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725425491"/>
                  </a:ext>
                </a:extLst>
              </a:tr>
              <a:tr h="170262">
                <a:tc>
                  <a:txBody>
                    <a:bodyPr/>
                    <a:lstStyle/>
                    <a:p>
                      <a:pPr algn="l">
                        <a:lnSpc>
                          <a:spcPct val="115000"/>
                        </a:lnSpc>
                        <a:spcAft>
                          <a:spcPts val="0"/>
                        </a:spcAft>
                      </a:pPr>
                      <a:r>
                        <a:rPr lang="en-GB" sz="900">
                          <a:effectLst/>
                        </a:rPr>
                        <a:t>divergence between pairs of aircraft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gn="ctr">
                        <a:lnSpc>
                          <a:spcPct val="115000"/>
                        </a:lnSpc>
                        <a:spcAft>
                          <a:spcPts val="0"/>
                        </a:spcAft>
                      </a:pPr>
                      <a:r>
                        <a:rPr lang="en-GB" sz="800">
                          <a:effectLst/>
                        </a:rPr>
                        <a:t>0.743</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027089996"/>
                  </a:ext>
                </a:extLst>
              </a:tr>
              <a:tr h="170262">
                <a:tc>
                  <a:txBody>
                    <a:bodyPr/>
                    <a:lstStyle/>
                    <a:p>
                      <a:pPr algn="l">
                        <a:lnSpc>
                          <a:spcPct val="115000"/>
                        </a:lnSpc>
                        <a:spcAft>
                          <a:spcPts val="0"/>
                        </a:spcAft>
                      </a:pPr>
                      <a:r>
                        <a:rPr lang="en-GB" sz="900">
                          <a:effectLst/>
                        </a:rPr>
                        <a:t>number of aircraft</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0.794</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4169469010"/>
                  </a:ext>
                </a:extLst>
              </a:tr>
              <a:tr h="170262">
                <a:tc>
                  <a:txBody>
                    <a:bodyPr/>
                    <a:lstStyle/>
                    <a:p>
                      <a:pPr algn="l">
                        <a:lnSpc>
                          <a:spcPct val="115000"/>
                        </a:lnSpc>
                        <a:spcAft>
                          <a:spcPts val="0"/>
                        </a:spcAft>
                      </a:pPr>
                      <a:r>
                        <a:rPr lang="en-GB" sz="900">
                          <a:effectLst/>
                        </a:rPr>
                        <a:t>number of climbing aircraft</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0.707</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2238377481"/>
                  </a:ext>
                </a:extLst>
              </a:tr>
              <a:tr h="278611">
                <a:tc>
                  <a:txBody>
                    <a:bodyPr/>
                    <a:lstStyle/>
                    <a:p>
                      <a:pPr algn="l">
                        <a:lnSpc>
                          <a:spcPct val="115000"/>
                        </a:lnSpc>
                        <a:spcAft>
                          <a:spcPts val="0"/>
                        </a:spcAft>
                      </a:pPr>
                      <a:r>
                        <a:rPr lang="en-GB" sz="900">
                          <a:effectLst/>
                        </a:rPr>
                        <a:t>variability in headings (track disorder)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-0.705</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dirty="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766983990"/>
                  </a:ext>
                </a:extLst>
              </a:tr>
              <a:tr h="309567">
                <a:tc>
                  <a:txBody>
                    <a:bodyPr/>
                    <a:lstStyle/>
                    <a:p>
                      <a:pPr algn="l">
                        <a:lnSpc>
                          <a:spcPct val="115000"/>
                        </a:lnSpc>
                        <a:spcAft>
                          <a:spcPts val="0"/>
                        </a:spcAft>
                      </a:pPr>
                      <a:r>
                        <a:rPr lang="en-GB" sz="900">
                          <a:effectLst/>
                        </a:rPr>
                        <a:t>number of aircraft with heading change greater than 15˚</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0.482</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4204109211"/>
                  </a:ext>
                </a:extLst>
              </a:tr>
              <a:tr h="170262">
                <a:tc>
                  <a:txBody>
                    <a:bodyPr/>
                    <a:lstStyle/>
                    <a:p>
                      <a:pPr algn="l">
                        <a:lnSpc>
                          <a:spcPct val="115000"/>
                        </a:lnSpc>
                        <a:spcAft>
                          <a:spcPts val="0"/>
                        </a:spcAft>
                      </a:pPr>
                      <a:r>
                        <a:rPr lang="en-GB" sz="900">
                          <a:effectLst/>
                        </a:rPr>
                        <a:t>number of descending aircraft</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0.798</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687409875"/>
                  </a:ext>
                </a:extLst>
              </a:tr>
              <a:tr h="309567">
                <a:tc>
                  <a:txBody>
                    <a:bodyPr/>
                    <a:lstStyle/>
                    <a:p>
                      <a:pPr algn="l">
                        <a:lnSpc>
                          <a:spcPct val="115000"/>
                        </a:lnSpc>
                        <a:spcAft>
                          <a:spcPts val="0"/>
                        </a:spcAft>
                      </a:pPr>
                      <a:r>
                        <a:rPr lang="en-GB" sz="900">
                          <a:effectLst/>
                        </a:rPr>
                        <a:t>number of a/c with the speed change greater than 10kt</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0.740</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79173207"/>
                  </a:ext>
                </a:extLst>
              </a:tr>
              <a:tr h="278611">
                <a:tc>
                  <a:txBody>
                    <a:bodyPr/>
                    <a:lstStyle/>
                    <a:p>
                      <a:pPr algn="l">
                        <a:lnSpc>
                          <a:spcPct val="115000"/>
                        </a:lnSpc>
                        <a:spcAft>
                          <a:spcPts val="0"/>
                        </a:spcAft>
                      </a:pPr>
                      <a:r>
                        <a:rPr lang="en-GB" sz="900">
                          <a:effectLst/>
                        </a:rPr>
                        <a:t>vertical proximity measure 1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-0.562</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2602084477"/>
                  </a:ext>
                </a:extLst>
              </a:tr>
              <a:tr h="464351">
                <a:tc>
                  <a:txBody>
                    <a:bodyPr/>
                    <a:lstStyle/>
                    <a:p>
                      <a:pPr algn="l">
                        <a:lnSpc>
                          <a:spcPct val="115000"/>
                        </a:lnSpc>
                        <a:spcAft>
                          <a:spcPts val="0"/>
                        </a:spcAft>
                      </a:pPr>
                      <a:r>
                        <a:rPr lang="en-GB" sz="900">
                          <a:effectLst/>
                        </a:rPr>
                        <a:t>number of aircraft with lateral distance between 0-25nm and vertical separation less than 2000ft above 29000ft</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0.547</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607414670"/>
                  </a:ext>
                </a:extLst>
              </a:tr>
              <a:tr h="170262">
                <a:tc>
                  <a:txBody>
                    <a:bodyPr/>
                    <a:lstStyle/>
                    <a:p>
                      <a:pPr algn="l">
                        <a:lnSpc>
                          <a:spcPct val="115000"/>
                        </a:lnSpc>
                        <a:spcAft>
                          <a:spcPts val="0"/>
                        </a:spcAft>
                      </a:pPr>
                      <a:r>
                        <a:rPr lang="en-GB" sz="900">
                          <a:effectLst/>
                        </a:rPr>
                        <a:t>horizontal proximity measure 1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0.898</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1249445982"/>
                  </a:ext>
                </a:extLst>
              </a:tr>
              <a:tr h="170262">
                <a:tc>
                  <a:txBody>
                    <a:bodyPr/>
                    <a:lstStyle/>
                    <a:p>
                      <a:pPr algn="l">
                        <a:lnSpc>
                          <a:spcPct val="115000"/>
                        </a:lnSpc>
                        <a:spcAft>
                          <a:spcPts val="0"/>
                        </a:spcAft>
                      </a:pPr>
                      <a:r>
                        <a:rPr lang="en-GB" sz="900">
                          <a:effectLst/>
                        </a:rPr>
                        <a:t>density indicator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0.836</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1951339765"/>
                  </a:ext>
                </a:extLst>
              </a:tr>
              <a:tr h="170262">
                <a:tc>
                  <a:txBody>
                    <a:bodyPr/>
                    <a:lstStyle/>
                    <a:p>
                      <a:pPr algn="l">
                        <a:lnSpc>
                          <a:spcPct val="115000"/>
                        </a:lnSpc>
                        <a:spcAft>
                          <a:spcPts val="0"/>
                        </a:spcAft>
                      </a:pPr>
                      <a:r>
                        <a:rPr lang="en-GB" sz="900">
                          <a:effectLst/>
                        </a:rPr>
                        <a:t>sensitivity indicator (a/c diverging)</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0.778</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102051614"/>
                  </a:ext>
                </a:extLst>
              </a:tr>
              <a:tr h="170262">
                <a:tc>
                  <a:txBody>
                    <a:bodyPr/>
                    <a:lstStyle/>
                    <a:p>
                      <a:pPr algn="l">
                        <a:lnSpc>
                          <a:spcPct val="115000"/>
                        </a:lnSpc>
                        <a:spcAft>
                          <a:spcPts val="0"/>
                        </a:spcAft>
                      </a:pPr>
                      <a:r>
                        <a:rPr lang="en-GB" sz="900">
                          <a:effectLst/>
                        </a:rPr>
                        <a:t>sensitivity indicator (a/c converging)</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0.746</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2512188145"/>
                  </a:ext>
                </a:extLst>
              </a:tr>
              <a:tr h="170262">
                <a:tc>
                  <a:txBody>
                    <a:bodyPr/>
                    <a:lstStyle/>
                    <a:p>
                      <a:pPr algn="l">
                        <a:lnSpc>
                          <a:spcPct val="115000"/>
                        </a:lnSpc>
                        <a:spcAft>
                          <a:spcPts val="0"/>
                        </a:spcAft>
                      </a:pPr>
                      <a:r>
                        <a:rPr lang="en-GB" sz="900">
                          <a:effectLst/>
                        </a:rPr>
                        <a:t>time-to-go to conflict measure </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0.619</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extLst>
                  <a:ext uri="{0D108BD9-81ED-4DB2-BD59-A6C34878D82A}">
                    <a16:rowId xmlns:a16="http://schemas.microsoft.com/office/drawing/2014/main" val="3235119035"/>
                  </a:ext>
                </a:extLst>
              </a:tr>
              <a:tr h="170262">
                <a:tc>
                  <a:txBody>
                    <a:bodyPr/>
                    <a:lstStyle/>
                    <a:p>
                      <a:pPr algn="l">
                        <a:lnSpc>
                          <a:spcPct val="115000"/>
                        </a:lnSpc>
                        <a:spcAft>
                          <a:spcPts val="0"/>
                        </a:spcAft>
                      </a:pPr>
                      <a:r>
                        <a:rPr lang="en-GB" sz="900">
                          <a:effectLst/>
                        </a:rPr>
                        <a:t>insensitivity indicator (a/c converging)</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a:effectLst/>
                        </a:rPr>
                        <a:t>0.717</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extLst>
                  <a:ext uri="{0D108BD9-81ED-4DB2-BD59-A6C34878D82A}">
                    <a16:rowId xmlns:a16="http://schemas.microsoft.com/office/drawing/2014/main" val="2188163635"/>
                  </a:ext>
                </a:extLst>
              </a:tr>
              <a:tr h="170262">
                <a:tc>
                  <a:txBody>
                    <a:bodyPr/>
                    <a:lstStyle/>
                    <a:p>
                      <a:pPr algn="l">
                        <a:lnSpc>
                          <a:spcPct val="115000"/>
                        </a:lnSpc>
                        <a:spcAft>
                          <a:spcPts val="0"/>
                        </a:spcAft>
                      </a:pPr>
                      <a:r>
                        <a:rPr lang="en-GB" sz="900">
                          <a:effectLst/>
                        </a:rPr>
                        <a:t>insensitivity indicator (a/c diverging)</a:t>
                      </a:r>
                      <a:endParaRPr lang="de-DE"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nSpc>
                          <a:spcPct val="115000"/>
                        </a:lnSpc>
                      </a:pPr>
                      <a:endParaRPr lang="de-DE" sz="1000">
                        <a:effectLst/>
                        <a:latin typeface="Calibri" panose="020F0502020204030204" pitchFamily="34" charset="0"/>
                        <a:cs typeface="Times New Roman" panose="02020603050405020304" pitchFamily="18" charset="0"/>
                      </a:endParaRPr>
                    </a:p>
                  </a:txBody>
                  <a:tcPr marL="60568" marR="60568" marT="0" marB="0" anchor="ctr"/>
                </a:tc>
                <a:tc>
                  <a:txBody>
                    <a:bodyPr/>
                    <a:lstStyle/>
                    <a:p>
                      <a:pPr algn="ctr">
                        <a:lnSpc>
                          <a:spcPct val="115000"/>
                        </a:lnSpc>
                        <a:spcAft>
                          <a:spcPts val="0"/>
                        </a:spcAft>
                      </a:pPr>
                      <a:r>
                        <a:rPr lang="en-GB" sz="800" dirty="0">
                          <a:effectLst/>
                        </a:rPr>
                        <a:t>0.662</a:t>
                      </a:r>
                      <a:endParaRPr lang="de-D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568" marR="60568" marT="0" marB="0" anchor="ctr"/>
                </a:tc>
                <a:extLst>
                  <a:ext uri="{0D108BD9-81ED-4DB2-BD59-A6C34878D82A}">
                    <a16:rowId xmlns:a16="http://schemas.microsoft.com/office/drawing/2014/main" val="3672787016"/>
                  </a:ext>
                </a:extLst>
              </a:tr>
            </a:tbl>
          </a:graphicData>
        </a:graphic>
      </p:graphicFrame>
      <p:graphicFrame>
        <p:nvGraphicFramePr>
          <p:cNvPr id="5" name="Tabelle 4"/>
          <p:cNvGraphicFramePr>
            <a:graphicFrameLocks noGrp="1"/>
          </p:cNvGraphicFramePr>
          <p:nvPr>
            <p:extLst>
              <p:ext uri="{D42A27DB-BD31-4B8C-83A1-F6EECF244321}">
                <p14:modId xmlns:p14="http://schemas.microsoft.com/office/powerpoint/2010/main" val="2979632410"/>
              </p:ext>
            </p:extLst>
          </p:nvPr>
        </p:nvGraphicFramePr>
        <p:xfrm>
          <a:off x="5988844" y="2286794"/>
          <a:ext cx="5372099" cy="1625600"/>
        </p:xfrm>
        <a:graphic>
          <a:graphicData uri="http://schemas.openxmlformats.org/drawingml/2006/table">
            <a:tbl>
              <a:tblPr firstRow="1" firstCol="1">
                <a:tableStyleId>{5C22544A-7EE6-4342-B048-85BDC9FD1C3A}</a:tableStyleId>
              </a:tblPr>
              <a:tblGrid>
                <a:gridCol w="1862752">
                  <a:extLst>
                    <a:ext uri="{9D8B030D-6E8A-4147-A177-3AD203B41FA5}">
                      <a16:colId xmlns:a16="http://schemas.microsoft.com/office/drawing/2014/main" val="1151264231"/>
                    </a:ext>
                  </a:extLst>
                </a:gridCol>
                <a:gridCol w="810583">
                  <a:extLst>
                    <a:ext uri="{9D8B030D-6E8A-4147-A177-3AD203B41FA5}">
                      <a16:colId xmlns:a16="http://schemas.microsoft.com/office/drawing/2014/main" val="3160442425"/>
                    </a:ext>
                  </a:extLst>
                </a:gridCol>
                <a:gridCol w="718399">
                  <a:extLst>
                    <a:ext uri="{9D8B030D-6E8A-4147-A177-3AD203B41FA5}">
                      <a16:colId xmlns:a16="http://schemas.microsoft.com/office/drawing/2014/main" val="2794942133"/>
                    </a:ext>
                  </a:extLst>
                </a:gridCol>
                <a:gridCol w="631301">
                  <a:extLst>
                    <a:ext uri="{9D8B030D-6E8A-4147-A177-3AD203B41FA5}">
                      <a16:colId xmlns:a16="http://schemas.microsoft.com/office/drawing/2014/main" val="878902158"/>
                    </a:ext>
                  </a:extLst>
                </a:gridCol>
                <a:gridCol w="630665">
                  <a:extLst>
                    <a:ext uri="{9D8B030D-6E8A-4147-A177-3AD203B41FA5}">
                      <a16:colId xmlns:a16="http://schemas.microsoft.com/office/drawing/2014/main" val="2731357397"/>
                    </a:ext>
                  </a:extLst>
                </a:gridCol>
                <a:gridCol w="718399">
                  <a:extLst>
                    <a:ext uri="{9D8B030D-6E8A-4147-A177-3AD203B41FA5}">
                      <a16:colId xmlns:a16="http://schemas.microsoft.com/office/drawing/2014/main" val="3863723121"/>
                    </a:ext>
                  </a:extLst>
                </a:gridCol>
              </a:tblGrid>
              <a:tr h="168910">
                <a:tc>
                  <a:txBody>
                    <a:bodyPr/>
                    <a:lstStyle/>
                    <a:p>
                      <a:pPr algn="ctr">
                        <a:spcBef>
                          <a:spcPts val="285"/>
                        </a:spcBef>
                        <a:spcAft>
                          <a:spcPts val="285"/>
                        </a:spcAft>
                      </a:pPr>
                      <a:r>
                        <a:rPr lang="en-GB" sz="900">
                          <a:effectLst/>
                        </a:rPr>
                        <a:t>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dirty="0" smtClean="0">
                          <a:effectLst/>
                          <a:latin typeface="+mn-lt"/>
                          <a:ea typeface="+mn-ea"/>
                          <a:cs typeface="+mn-cs"/>
                        </a:rPr>
                        <a:t>Alpha</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Std. Error</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Beta</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Sig.</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143600"/>
                  </a:ext>
                </a:extLst>
              </a:tr>
              <a:tr h="168910">
                <a:tc>
                  <a:txBody>
                    <a:bodyPr/>
                    <a:lstStyle/>
                    <a:p>
                      <a:pPr algn="l">
                        <a:spcBef>
                          <a:spcPts val="285"/>
                        </a:spcBef>
                        <a:spcAft>
                          <a:spcPts val="285"/>
                        </a:spcAft>
                      </a:pPr>
                      <a:r>
                        <a:rPr lang="en-GB" sz="900">
                          <a:effectLst/>
                        </a:rPr>
                        <a:t>ground speed variance and divergence/convergence</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0.066</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.020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.090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3.298</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0.05</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1190573"/>
                  </a:ext>
                </a:extLst>
              </a:tr>
              <a:tr h="168910">
                <a:tc>
                  <a:txBody>
                    <a:bodyPr/>
                    <a:lstStyle/>
                    <a:p>
                      <a:pPr algn="l">
                        <a:spcBef>
                          <a:spcPts val="285"/>
                        </a:spcBef>
                        <a:spcAft>
                          <a:spcPts val="285"/>
                        </a:spcAft>
                      </a:pPr>
                      <a:r>
                        <a:rPr lang="en-GB" sz="900">
                          <a:effectLst/>
                        </a:rPr>
                        <a:t>aircraft count</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0.107</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.021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.146</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5.161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5487600"/>
                  </a:ext>
                </a:extLst>
              </a:tr>
              <a:tr h="168910">
                <a:tc>
                  <a:txBody>
                    <a:bodyPr/>
                    <a:lstStyle/>
                    <a:p>
                      <a:pPr algn="l">
                        <a:spcBef>
                          <a:spcPts val="285"/>
                        </a:spcBef>
                        <a:spcAft>
                          <a:spcPts val="285"/>
                        </a:spcAft>
                      </a:pPr>
                      <a:r>
                        <a:rPr lang="en-GB" sz="900">
                          <a:effectLst/>
                        </a:rPr>
                        <a:t>aircraft vertical transitioning</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0.089</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.020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.121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4.423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420483"/>
                  </a:ext>
                </a:extLst>
              </a:tr>
              <a:tr h="168910">
                <a:tc>
                  <a:txBody>
                    <a:bodyPr/>
                    <a:lstStyle/>
                    <a:p>
                      <a:pPr algn="l">
                        <a:spcBef>
                          <a:spcPts val="285"/>
                        </a:spcBef>
                        <a:spcAft>
                          <a:spcPts val="285"/>
                        </a:spcAft>
                      </a:pPr>
                      <a:r>
                        <a:rPr lang="en-GB" sz="900">
                          <a:effectLst/>
                        </a:rPr>
                        <a:t>horizontal proximity </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-0.092</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.020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-.125</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-4.584</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4149563"/>
                  </a:ext>
                </a:extLst>
              </a:tr>
              <a:tr h="168910">
                <a:tc>
                  <a:txBody>
                    <a:bodyPr/>
                    <a:lstStyle/>
                    <a:p>
                      <a:pPr algn="l">
                        <a:spcBef>
                          <a:spcPts val="285"/>
                        </a:spcBef>
                        <a:spcAft>
                          <a:spcPts val="285"/>
                        </a:spcAft>
                      </a:pPr>
                      <a:r>
                        <a:rPr lang="en-GB" sz="900">
                          <a:effectLst/>
                        </a:rPr>
                        <a:t>conflict sensitivity</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-0.144</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.021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-.196</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-7.003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8236740"/>
                  </a:ext>
                </a:extLst>
              </a:tr>
              <a:tr h="168910">
                <a:tc>
                  <a:txBody>
                    <a:bodyPr/>
                    <a:lstStyle/>
                    <a:p>
                      <a:pPr algn="l">
                        <a:spcBef>
                          <a:spcPts val="285"/>
                        </a:spcBef>
                        <a:spcAft>
                          <a:spcPts val="285"/>
                        </a:spcAft>
                      </a:pPr>
                      <a:r>
                        <a:rPr lang="en-GB" sz="900">
                          <a:effectLst/>
                        </a:rPr>
                        <a:t>insensitivity</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0.072</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.020</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.098</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3.607</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0146046"/>
                  </a:ext>
                </a:extLst>
              </a:tr>
              <a:tr h="168910">
                <a:tc>
                  <a:txBody>
                    <a:bodyPr/>
                    <a:lstStyle/>
                    <a:p>
                      <a:pPr algn="l">
                        <a:spcBef>
                          <a:spcPts val="285"/>
                        </a:spcBef>
                        <a:spcAft>
                          <a:spcPts val="285"/>
                        </a:spcAft>
                      </a:pPr>
                      <a:r>
                        <a:rPr lang="en-GB" sz="900">
                          <a:effectLst/>
                        </a:rPr>
                        <a:t>Frequency Occupancy Time</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0.012</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.003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.143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4.701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p&lt; 0.001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8840098"/>
                  </a:ext>
                </a:extLst>
              </a:tr>
              <a:tr h="168910">
                <a:tc>
                  <a:txBody>
                    <a:bodyPr/>
                    <a:lstStyle/>
                    <a:p>
                      <a:pPr algn="l">
                        <a:spcBef>
                          <a:spcPts val="285"/>
                        </a:spcBef>
                        <a:spcAft>
                          <a:spcPts val="285"/>
                        </a:spcAft>
                      </a:pPr>
                      <a:r>
                        <a:rPr lang="en-GB" sz="900">
                          <a:effectLst/>
                        </a:rPr>
                        <a:t>Average Radio Duration</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285"/>
                        </a:spcBef>
                        <a:spcAft>
                          <a:spcPts val="285"/>
                        </a:spcAft>
                      </a:pPr>
                      <a:r>
                        <a:rPr lang="en-GB" sz="900">
                          <a:effectLst/>
                        </a:rPr>
                        <a:t>-0.184</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.033</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-.165</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a:effectLst/>
                        </a:rPr>
                        <a:t>-5.531</a:t>
                      </a:r>
                      <a:endParaRPr lang="de-D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85"/>
                        </a:spcBef>
                        <a:spcAft>
                          <a:spcPts val="285"/>
                        </a:spcAft>
                      </a:pPr>
                      <a:r>
                        <a:rPr lang="en-GB" sz="900" dirty="0">
                          <a:effectLst/>
                        </a:rPr>
                        <a:t>p&lt; 0.001</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9348263"/>
                  </a:ext>
                </a:extLst>
              </a:tr>
            </a:tbl>
          </a:graphicData>
        </a:graphic>
      </p:graphicFrame>
    </p:spTree>
    <p:extLst>
      <p:ext uri="{BB962C8B-B14F-4D97-AF65-F5344CB8AC3E}">
        <p14:creationId xmlns:p14="http://schemas.microsoft.com/office/powerpoint/2010/main" val="244987575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D4CEE-702F-42F6-A436-B056DFFFE7B4}"/>
              </a:ext>
            </a:extLst>
          </p:cNvPr>
          <p:cNvSpPr>
            <a:spLocks noGrp="1"/>
          </p:cNvSpPr>
          <p:nvPr>
            <p:ph type="title"/>
          </p:nvPr>
        </p:nvSpPr>
        <p:spPr/>
        <p:txBody>
          <a:bodyPr/>
          <a:lstStyle/>
          <a:p>
            <a:r>
              <a:rPr lang="en-US" dirty="0" smtClean="0"/>
              <a:t>1</a:t>
            </a:r>
            <a:r>
              <a:rPr lang="en-US" baseline="30000" dirty="0" smtClean="0"/>
              <a:t>st</a:t>
            </a:r>
            <a:r>
              <a:rPr lang="en-US" dirty="0" smtClean="0"/>
              <a:t> Interim Conclusion </a:t>
            </a:r>
            <a:br>
              <a:rPr lang="en-US" dirty="0" smtClean="0"/>
            </a:br>
            <a:r>
              <a:rPr lang="en-US" dirty="0" smtClean="0"/>
              <a:t>Relevant </a:t>
            </a:r>
            <a:r>
              <a:rPr lang="en-US" dirty="0"/>
              <a:t>factors </a:t>
            </a:r>
            <a:r>
              <a:rPr lang="en-US" dirty="0" smtClean="0"/>
              <a:t>driving complexity – need for fragmentation</a:t>
            </a:r>
            <a:endParaRPr lang="en-US" dirty="0"/>
          </a:p>
        </p:txBody>
      </p:sp>
      <p:sp>
        <p:nvSpPr>
          <p:cNvPr id="3" name="Inhaltsplatzhalter 2">
            <a:extLst>
              <a:ext uri="{FF2B5EF4-FFF2-40B4-BE49-F238E27FC236}">
                <a16:creationId xmlns:a16="http://schemas.microsoft.com/office/drawing/2014/main" id="{306B3904-5C1A-41EE-9071-3E009CC89AC7}"/>
              </a:ext>
            </a:extLst>
          </p:cNvPr>
          <p:cNvSpPr>
            <a:spLocks noGrp="1"/>
          </p:cNvSpPr>
          <p:nvPr>
            <p:ph sz="quarter" idx="10"/>
          </p:nvPr>
        </p:nvSpPr>
        <p:spPr/>
        <p:txBody>
          <a:bodyPr/>
          <a:lstStyle/>
          <a:p>
            <a:r>
              <a:rPr lang="en-US" dirty="0">
                <a:latin typeface="Arial" panose="020B0604020202020204" pitchFamily="34" charset="0"/>
              </a:rPr>
              <a:t>1. </a:t>
            </a:r>
            <a:r>
              <a:rPr lang="en-US" sz="2000" dirty="0">
                <a:latin typeface="Arial" panose="020B0604020202020204" pitchFamily="34" charset="0"/>
              </a:rPr>
              <a:t>ground speed variance and divergence/convergence</a:t>
            </a:r>
          </a:p>
          <a:p>
            <a:r>
              <a:rPr lang="en-US" sz="2000" dirty="0">
                <a:latin typeface="Arial" panose="020B0604020202020204" pitchFamily="34" charset="0"/>
              </a:rPr>
              <a:t>2. aircraft count</a:t>
            </a:r>
          </a:p>
          <a:p>
            <a:r>
              <a:rPr lang="en-US" sz="2000" dirty="0">
                <a:latin typeface="Arial" panose="020B0604020202020204" pitchFamily="34" charset="0"/>
              </a:rPr>
              <a:t>3. aircraft vertical transitioning</a:t>
            </a:r>
          </a:p>
          <a:p>
            <a:r>
              <a:rPr lang="en-US" sz="2000" dirty="0">
                <a:latin typeface="Arial" panose="020B0604020202020204" pitchFamily="34" charset="0"/>
              </a:rPr>
              <a:t>4. horizontal proximity</a:t>
            </a:r>
          </a:p>
          <a:p>
            <a:r>
              <a:rPr lang="en-US" sz="2000" dirty="0">
                <a:latin typeface="Arial" panose="020B0604020202020204" pitchFamily="34" charset="0"/>
              </a:rPr>
              <a:t>5. conflict sensitivity (of </a:t>
            </a:r>
            <a:r>
              <a:rPr lang="en-US" sz="2000" dirty="0" smtClean="0">
                <a:latin typeface="Arial" panose="020B0604020202020204" pitchFamily="34" charset="0"/>
              </a:rPr>
              <a:t>a conflict </a:t>
            </a:r>
            <a:r>
              <a:rPr lang="en-US" sz="2000" dirty="0">
                <a:latin typeface="Arial" panose="020B0604020202020204" pitchFamily="34" charset="0"/>
              </a:rPr>
              <a:t>duration </a:t>
            </a:r>
            <a:r>
              <a:rPr lang="en-US" sz="2000" dirty="0" smtClean="0">
                <a:latin typeface="Arial" panose="020B0604020202020204" pitchFamily="34" charset="0"/>
              </a:rPr>
              <a:t>if speed and/or </a:t>
            </a:r>
            <a:r>
              <a:rPr lang="en-US" sz="2000" dirty="0">
                <a:latin typeface="Arial" panose="020B0604020202020204" pitchFamily="34" charset="0"/>
              </a:rPr>
              <a:t>heading </a:t>
            </a:r>
            <a:r>
              <a:rPr lang="en-US" sz="2000" dirty="0" smtClean="0">
                <a:latin typeface="Arial" panose="020B0604020202020204" pitchFamily="34" charset="0"/>
              </a:rPr>
              <a:t>modifications are being applied)</a:t>
            </a:r>
            <a:endParaRPr lang="en-US" sz="2000" dirty="0">
              <a:latin typeface="Arial" panose="020B0604020202020204" pitchFamily="34" charset="0"/>
            </a:endParaRPr>
          </a:p>
          <a:p>
            <a:endParaRPr lang="en-US" dirty="0"/>
          </a:p>
          <a:p>
            <a:pPr algn="ctr"/>
            <a:r>
              <a:rPr lang="en-US" sz="2800" dirty="0"/>
              <a:t>Non-surprisingly – all of these factors are quantitatively fragment size depending, so splitting airspace seems intuitive to keep workload at reasonable level.</a:t>
            </a:r>
          </a:p>
        </p:txBody>
      </p:sp>
    </p:spTree>
    <p:extLst>
      <p:ext uri="{BB962C8B-B14F-4D97-AF65-F5344CB8AC3E}">
        <p14:creationId xmlns:p14="http://schemas.microsoft.com/office/powerpoint/2010/main" val="341286238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Agenda</a:t>
            </a:r>
          </a:p>
        </p:txBody>
      </p:sp>
      <p:sp>
        <p:nvSpPr>
          <p:cNvPr id="6" name="Inhaltsplatzhalter 5"/>
          <p:cNvSpPr>
            <a:spLocks noGrp="1"/>
          </p:cNvSpPr>
          <p:nvPr>
            <p:ph sz="quarter" idx="10"/>
          </p:nvPr>
        </p:nvSpPr>
        <p:spPr/>
        <p:txBody>
          <a:bodyPr/>
          <a:lstStyle/>
          <a:p>
            <a:endParaRPr lang="en-US" dirty="0"/>
          </a:p>
          <a:p>
            <a:pPr marL="342900" indent="-342900">
              <a:buAutoNum type="arabicParenBoth"/>
            </a:pPr>
            <a:r>
              <a:rPr lang="en-US" dirty="0" smtClean="0"/>
              <a:t>The Rationale of Fragmentation</a:t>
            </a:r>
            <a:endParaRPr lang="en-US" dirty="0"/>
          </a:p>
          <a:p>
            <a:pPr marL="342900" indent="-342900">
              <a:buAutoNum type="arabicParenBoth"/>
            </a:pPr>
            <a:endParaRPr lang="en-US" dirty="0"/>
          </a:p>
          <a:p>
            <a:pPr marL="342900" indent="-342900">
              <a:buAutoNum type="arabicParenBoth"/>
            </a:pPr>
            <a:r>
              <a:rPr lang="en-US" b="1" dirty="0" smtClean="0"/>
              <a:t>Current Performance according to PRR</a:t>
            </a:r>
            <a:endParaRPr lang="en-US" b="1" dirty="0"/>
          </a:p>
          <a:p>
            <a:pPr marL="342900" indent="-342900">
              <a:buAutoNum type="arabicParenBoth"/>
            </a:pPr>
            <a:endParaRPr lang="en-US" dirty="0"/>
          </a:p>
          <a:p>
            <a:pPr marL="342900" indent="-342900">
              <a:buAutoNum type="arabicParenBoth"/>
            </a:pPr>
            <a:r>
              <a:rPr lang="en-US" dirty="0" smtClean="0"/>
              <a:t>Types of fragmentation – Challenges from</a:t>
            </a:r>
            <a:br>
              <a:rPr lang="en-US" dirty="0" smtClean="0"/>
            </a:br>
            <a:r>
              <a:rPr lang="en-US" dirty="0" smtClean="0"/>
              <a:t>the flow – 4D Business Trajectories</a:t>
            </a:r>
          </a:p>
          <a:p>
            <a:pPr marL="342900" indent="-342900">
              <a:buAutoNum type="arabicParenBoth"/>
            </a:pPr>
            <a:endParaRPr lang="en-US" dirty="0"/>
          </a:p>
          <a:p>
            <a:pPr marL="342900" indent="-342900">
              <a:buAutoNum type="arabicParenBoth"/>
            </a:pPr>
            <a:r>
              <a:rPr lang="en-US" dirty="0" smtClean="0"/>
              <a:t>Dynamically Improved Airspace Design</a:t>
            </a:r>
            <a:endParaRPr lang="en-US" dirty="0"/>
          </a:p>
          <a:p>
            <a:pPr marL="342900" indent="-342900">
              <a:buAutoNum type="arabicParenBoth"/>
            </a:pPr>
            <a:endParaRPr lang="en-US" dirty="0" smtClean="0"/>
          </a:p>
          <a:p>
            <a:pPr marL="342900" indent="-342900">
              <a:buAutoNum type="arabicParenBoth"/>
            </a:pPr>
            <a:r>
              <a:rPr lang="en-US" dirty="0" smtClean="0"/>
              <a:t>Expectations for the Workshop</a:t>
            </a:r>
            <a:endParaRPr lang="en-US" dirty="0"/>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108" y="1415726"/>
            <a:ext cx="5329007" cy="3971563"/>
          </a:xfrm>
          <a:prstGeom prst="rect">
            <a:avLst/>
          </a:prstGeom>
        </p:spPr>
      </p:pic>
      <p:sp>
        <p:nvSpPr>
          <p:cNvPr id="10" name="Textfeld 9"/>
          <p:cNvSpPr txBox="1"/>
          <p:nvPr/>
        </p:nvSpPr>
        <p:spPr>
          <a:xfrm>
            <a:off x="2679237" y="5575668"/>
            <a:ext cx="9092554" cy="430887"/>
          </a:xfrm>
          <a:prstGeom prst="rect">
            <a:avLst/>
          </a:prstGeom>
          <a:noFill/>
        </p:spPr>
        <p:txBody>
          <a:bodyPr wrap="none" rtlCol="0">
            <a:spAutoFit/>
          </a:bodyPr>
          <a:lstStyle/>
          <a:p>
            <a:r>
              <a:rPr lang="de-DE" sz="1200" b="1" dirty="0" err="1" smtClean="0"/>
              <a:t>Airspace</a:t>
            </a:r>
            <a:r>
              <a:rPr lang="de-DE" sz="1200" b="1" dirty="0" smtClean="0"/>
              <a:t> </a:t>
            </a:r>
            <a:r>
              <a:rPr lang="de-DE" sz="1200" b="1" dirty="0" err="1" smtClean="0"/>
              <a:t>capacity</a:t>
            </a:r>
            <a:r>
              <a:rPr lang="de-DE" sz="1200" b="1" dirty="0" smtClean="0"/>
              <a:t> in an </a:t>
            </a:r>
            <a:r>
              <a:rPr lang="de-DE" sz="1200" b="1" dirty="0"/>
              <a:t>E</a:t>
            </a:r>
            <a:r>
              <a:rPr lang="de-DE" sz="1200" b="1" dirty="0" smtClean="0"/>
              <a:t>uropean </a:t>
            </a:r>
            <a:r>
              <a:rPr lang="de-DE" sz="1200" b="1" dirty="0" err="1" smtClean="0"/>
              <a:t>optimized</a:t>
            </a:r>
            <a:r>
              <a:rPr lang="de-DE" sz="1200" b="1" dirty="0" smtClean="0"/>
              <a:t> </a:t>
            </a:r>
            <a:r>
              <a:rPr lang="de-DE" sz="1200" b="1" dirty="0" err="1" smtClean="0"/>
              <a:t>air</a:t>
            </a:r>
            <a:r>
              <a:rPr lang="de-DE" sz="1200" b="1" dirty="0" smtClean="0"/>
              <a:t> </a:t>
            </a:r>
            <a:r>
              <a:rPr lang="de-DE" sz="1200" b="1" dirty="0" err="1" smtClean="0"/>
              <a:t>traffic</a:t>
            </a:r>
            <a:r>
              <a:rPr lang="de-DE" sz="1200" b="1" dirty="0" smtClean="0"/>
              <a:t> </a:t>
            </a:r>
            <a:r>
              <a:rPr lang="de-DE" sz="1200" b="1" dirty="0" err="1" smtClean="0"/>
              <a:t>scenario</a:t>
            </a:r>
            <a:r>
              <a:rPr lang="de-DE" sz="1200" b="1" dirty="0" smtClean="0"/>
              <a:t> </a:t>
            </a:r>
            <a:r>
              <a:rPr lang="de-DE" sz="1200" b="1" dirty="0"/>
              <a:t>(8,800 </a:t>
            </a:r>
            <a:r>
              <a:rPr lang="de-DE" sz="1200" b="1" dirty="0" err="1"/>
              <a:t>flights</a:t>
            </a:r>
            <a:r>
              <a:rPr lang="de-DE" sz="1200" b="1" dirty="0"/>
              <a:t> </a:t>
            </a:r>
            <a:r>
              <a:rPr lang="de-DE" sz="1200" b="1" dirty="0" err="1"/>
              <a:t>between</a:t>
            </a:r>
            <a:r>
              <a:rPr lang="de-DE" sz="1200" b="1" dirty="0"/>
              <a:t> </a:t>
            </a:r>
            <a:r>
              <a:rPr lang="de-DE" sz="1200" b="1" dirty="0" smtClean="0"/>
              <a:t>12 a.m. and 1 p.m.)</a:t>
            </a:r>
          </a:p>
          <a:p>
            <a:r>
              <a:rPr lang="de-DE" sz="1000" dirty="0" smtClean="0"/>
              <a:t>Source: J. Rosenow, H. Fricke, T. </a:t>
            </a:r>
            <a:r>
              <a:rPr lang="de-DE" sz="1000" dirty="0" err="1" smtClean="0"/>
              <a:t>Luchkova</a:t>
            </a:r>
            <a:r>
              <a:rPr lang="de-DE" sz="1000" dirty="0" smtClean="0"/>
              <a:t> and M. Schultz: </a:t>
            </a:r>
            <a:r>
              <a:rPr lang="en-US" sz="1000" i="1" dirty="0" smtClean="0"/>
              <a:t>Impact of </a:t>
            </a:r>
            <a:r>
              <a:rPr lang="en-US" sz="1000" i="1" dirty="0" err="1" smtClean="0"/>
              <a:t>optimised</a:t>
            </a:r>
            <a:r>
              <a:rPr lang="en-US" sz="1000" i="1" dirty="0" smtClean="0"/>
              <a:t> trajectories on air traffic flow management,</a:t>
            </a:r>
            <a:r>
              <a:rPr lang="en-US" sz="1000" dirty="0" smtClean="0"/>
              <a:t> The Aeronautical Journal, 2019</a:t>
            </a:r>
            <a:endParaRPr lang="de-DE" sz="1000" dirty="0"/>
          </a:p>
        </p:txBody>
      </p:sp>
    </p:spTree>
    <p:extLst>
      <p:ext uri="{BB962C8B-B14F-4D97-AF65-F5344CB8AC3E}">
        <p14:creationId xmlns:p14="http://schemas.microsoft.com/office/powerpoint/2010/main" val="33015171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Economic</a:t>
            </a:r>
            <a:r>
              <a:rPr lang="de-DE" dirty="0"/>
              <a:t> </a:t>
            </a:r>
            <a:r>
              <a:rPr lang="de-DE" dirty="0" smtClean="0"/>
              <a:t>Efficiency – </a:t>
            </a:r>
            <a:r>
              <a:rPr lang="de-DE" dirty="0" err="1" smtClean="0"/>
              <a:t>Decade</a:t>
            </a:r>
            <a:r>
              <a:rPr lang="de-DE" dirty="0" smtClean="0"/>
              <a:t> </a:t>
            </a:r>
            <a:r>
              <a:rPr lang="de-DE" dirty="0" err="1" smtClean="0"/>
              <a:t>perspective</a:t>
            </a:r>
            <a:r>
              <a:rPr lang="de-DE" dirty="0"/>
              <a:t/>
            </a:r>
            <a:br>
              <a:rPr lang="de-DE" dirty="0"/>
            </a:br>
            <a:r>
              <a:rPr lang="de-DE" b="0" i="1" dirty="0"/>
              <a:t>PRR (2017)</a:t>
            </a:r>
          </a:p>
        </p:txBody>
      </p:sp>
      <p:sp>
        <p:nvSpPr>
          <p:cNvPr id="6" name="Bildplatzhalter 5"/>
          <p:cNvSpPr>
            <a:spLocks noGrp="1"/>
          </p:cNvSpPr>
          <p:nvPr>
            <p:ph type="pic" sz="quarter" idx="13"/>
          </p:nvPr>
        </p:nvSpPr>
        <p:spPr/>
      </p:sp>
      <p:sp>
        <p:nvSpPr>
          <p:cNvPr id="7" name="Textplatzhalter 6"/>
          <p:cNvSpPr>
            <a:spLocks noGrp="1"/>
          </p:cNvSpPr>
          <p:nvPr>
            <p:ph type="body" sz="quarter" idx="14"/>
          </p:nvPr>
        </p:nvSpPr>
        <p:spPr>
          <a:xfrm>
            <a:off x="874714" y="1484314"/>
            <a:ext cx="4965648" cy="4344985"/>
          </a:xfrm>
        </p:spPr>
        <p:txBody>
          <a:bodyPr/>
          <a:lstStyle/>
          <a:p>
            <a:r>
              <a:rPr lang="en-US" dirty="0"/>
              <a:t>evolution of ATM/CNS provision costs (expressed in</a:t>
            </a:r>
          </a:p>
          <a:p>
            <a:r>
              <a:rPr lang="en-US" dirty="0"/>
              <a:t>€</a:t>
            </a:r>
            <a:r>
              <a:rPr lang="en-US" baseline="-25000" dirty="0" smtClean="0"/>
              <a:t>2008</a:t>
            </a:r>
            <a:r>
              <a:rPr lang="en-US" dirty="0" smtClean="0"/>
              <a:t>) </a:t>
            </a:r>
            <a:r>
              <a:rPr lang="en-US" dirty="0"/>
              <a:t>together with the evolution of ATFM delay and</a:t>
            </a:r>
          </a:p>
          <a:p>
            <a:r>
              <a:rPr lang="en-US" dirty="0"/>
              <a:t>controlled flight hours for the EUROCONTROL area between 2008 and 2016.</a:t>
            </a:r>
          </a:p>
          <a:p>
            <a:endParaRPr lang="en-US" dirty="0"/>
          </a:p>
          <a:p>
            <a:r>
              <a:rPr lang="en-US" dirty="0"/>
              <a:t>number of flights served were comparable in 2016 </a:t>
            </a:r>
            <a:br>
              <a:rPr lang="en-US" dirty="0"/>
            </a:br>
            <a:r>
              <a:rPr lang="en-US" dirty="0"/>
              <a:t>(-0.4% vs. 2008), the controlled flight hours were</a:t>
            </a:r>
          </a:p>
          <a:p>
            <a:r>
              <a:rPr lang="en-US" dirty="0"/>
              <a:t>+5.6% above the level of 2008</a:t>
            </a:r>
          </a:p>
          <a:p>
            <a:endParaRPr lang="en-US" dirty="0"/>
          </a:p>
          <a:p>
            <a:r>
              <a:rPr lang="en-US" dirty="0"/>
              <a:t>significant improvements at system level since 2008: </a:t>
            </a:r>
            <a:r>
              <a:rPr lang="en-US" dirty="0" err="1"/>
              <a:t>en</a:t>
            </a:r>
            <a:r>
              <a:rPr lang="en-US" dirty="0"/>
              <a:t>-route ATFM delays in 2016 were 40% lower and airport ATFM delays were 27% </a:t>
            </a:r>
            <a:r>
              <a:rPr lang="en-US" dirty="0" smtClean="0"/>
              <a:t>lower compared to 2008</a:t>
            </a:r>
            <a:endParaRPr lang="de-DE" dirty="0"/>
          </a:p>
        </p:txBody>
      </p:sp>
      <p:pic>
        <p:nvPicPr>
          <p:cNvPr id="4" name="Grafik 3"/>
          <p:cNvPicPr>
            <a:picLocks noChangeAspect="1"/>
          </p:cNvPicPr>
          <p:nvPr/>
        </p:nvPicPr>
        <p:blipFill>
          <a:blip r:embed="rId2"/>
          <a:stretch>
            <a:fillRect/>
          </a:stretch>
        </p:blipFill>
        <p:spPr>
          <a:xfrm>
            <a:off x="6165055" y="1838664"/>
            <a:ext cx="5407194" cy="3251249"/>
          </a:xfrm>
          <a:prstGeom prst="rect">
            <a:avLst/>
          </a:prstGeom>
        </p:spPr>
      </p:pic>
    </p:spTree>
    <p:extLst>
      <p:ext uri="{BB962C8B-B14F-4D97-AF65-F5344CB8AC3E}">
        <p14:creationId xmlns:p14="http://schemas.microsoft.com/office/powerpoint/2010/main" val="2886747609"/>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Economic</a:t>
            </a:r>
            <a:r>
              <a:rPr lang="de-DE" dirty="0"/>
              <a:t> </a:t>
            </a:r>
            <a:r>
              <a:rPr lang="de-DE" dirty="0" err="1"/>
              <a:t>costs</a:t>
            </a:r>
            <a:r>
              <a:rPr lang="de-DE" dirty="0"/>
              <a:t> - </a:t>
            </a:r>
            <a:r>
              <a:rPr lang="en-US" dirty="0"/>
              <a:t>high level </a:t>
            </a:r>
            <a:r>
              <a:rPr lang="en-US" dirty="0" smtClean="0"/>
              <a:t>comparison </a:t>
            </a:r>
            <a:r>
              <a:rPr lang="de-DE" dirty="0"/>
              <a:t>– </a:t>
            </a:r>
            <a:r>
              <a:rPr lang="de-DE" dirty="0" err="1"/>
              <a:t>Decade</a:t>
            </a:r>
            <a:r>
              <a:rPr lang="de-DE" dirty="0"/>
              <a:t> </a:t>
            </a:r>
            <a:r>
              <a:rPr lang="de-DE" dirty="0" err="1"/>
              <a:t>perspective</a:t>
            </a:r>
            <a:r>
              <a:rPr lang="de-DE" dirty="0"/>
              <a:t/>
            </a:r>
            <a:br>
              <a:rPr lang="de-DE" dirty="0"/>
            </a:br>
            <a:r>
              <a:rPr lang="de-DE" b="0" i="1" dirty="0"/>
              <a:t>PRR (2017)</a:t>
            </a:r>
          </a:p>
        </p:txBody>
      </p:sp>
      <p:sp>
        <p:nvSpPr>
          <p:cNvPr id="6" name="Inhaltsplatzhalter 5"/>
          <p:cNvSpPr>
            <a:spLocks noGrp="1"/>
          </p:cNvSpPr>
          <p:nvPr>
            <p:ph sz="quarter" idx="10"/>
          </p:nvPr>
        </p:nvSpPr>
        <p:spPr/>
        <p:txBody>
          <a:bodyPr/>
          <a:lstStyle/>
          <a:p>
            <a:endParaRPr lang="de-DE"/>
          </a:p>
        </p:txBody>
      </p:sp>
      <p:pic>
        <p:nvPicPr>
          <p:cNvPr id="7" name="Grafik 6"/>
          <p:cNvPicPr>
            <a:picLocks noChangeAspect="1"/>
          </p:cNvPicPr>
          <p:nvPr/>
        </p:nvPicPr>
        <p:blipFill>
          <a:blip r:embed="rId3"/>
          <a:stretch>
            <a:fillRect/>
          </a:stretch>
        </p:blipFill>
        <p:spPr>
          <a:xfrm>
            <a:off x="2310846" y="1997995"/>
            <a:ext cx="7748472" cy="3466281"/>
          </a:xfrm>
          <a:prstGeom prst="rect">
            <a:avLst/>
          </a:prstGeom>
        </p:spPr>
      </p:pic>
    </p:spTree>
    <p:extLst>
      <p:ext uri="{BB962C8B-B14F-4D97-AF65-F5344CB8AC3E}">
        <p14:creationId xmlns:p14="http://schemas.microsoft.com/office/powerpoint/2010/main" val="117548589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a:t>
            </a:r>
            <a:r>
              <a:rPr lang="en-US" dirty="0" err="1"/>
              <a:t>perational</a:t>
            </a:r>
            <a:r>
              <a:rPr lang="en-US" dirty="0"/>
              <a:t> efficiency by flight phase </a:t>
            </a:r>
            <a:r>
              <a:rPr lang="de-DE" dirty="0"/>
              <a:t>– </a:t>
            </a:r>
            <a:r>
              <a:rPr lang="de-DE" dirty="0" err="1" smtClean="0"/>
              <a:t>Current</a:t>
            </a:r>
            <a:r>
              <a:rPr lang="de-DE" dirty="0" smtClean="0"/>
              <a:t> </a:t>
            </a:r>
            <a:r>
              <a:rPr lang="de-DE" dirty="0" err="1" smtClean="0"/>
              <a:t>perspective</a:t>
            </a:r>
            <a:r>
              <a:rPr lang="de-DE" dirty="0" smtClean="0"/>
              <a:t> </a:t>
            </a:r>
            <a:br>
              <a:rPr lang="de-DE" dirty="0" smtClean="0"/>
            </a:br>
            <a:r>
              <a:rPr lang="de-DE" b="0" i="1" dirty="0" smtClean="0"/>
              <a:t>PRR </a:t>
            </a:r>
            <a:r>
              <a:rPr lang="de-DE" b="0" i="1" dirty="0"/>
              <a:t>(2017)</a:t>
            </a:r>
          </a:p>
        </p:txBody>
      </p:sp>
      <p:sp>
        <p:nvSpPr>
          <p:cNvPr id="3" name="Inhaltsplatzhalter 2"/>
          <p:cNvSpPr>
            <a:spLocks noGrp="1"/>
          </p:cNvSpPr>
          <p:nvPr>
            <p:ph sz="quarter" idx="10"/>
          </p:nvPr>
        </p:nvSpPr>
        <p:spPr/>
        <p:txBody>
          <a:bodyPr/>
          <a:lstStyle/>
          <a:p>
            <a:endParaRPr lang="de-DE" dirty="0"/>
          </a:p>
        </p:txBody>
      </p:sp>
      <p:pic>
        <p:nvPicPr>
          <p:cNvPr id="6" name="Grafik 5"/>
          <p:cNvPicPr>
            <a:picLocks noChangeAspect="1"/>
          </p:cNvPicPr>
          <p:nvPr/>
        </p:nvPicPr>
        <p:blipFill rotWithShape="1">
          <a:blip r:embed="rId3"/>
          <a:srcRect l="925" r="48522" b="8410"/>
          <a:stretch/>
        </p:blipFill>
        <p:spPr>
          <a:xfrm>
            <a:off x="68012" y="1728466"/>
            <a:ext cx="4951071" cy="3688148"/>
          </a:xfrm>
          <a:prstGeom prst="rect">
            <a:avLst/>
          </a:prstGeom>
        </p:spPr>
      </p:pic>
      <p:sp>
        <p:nvSpPr>
          <p:cNvPr id="7" name="Rechteck 6"/>
          <p:cNvSpPr/>
          <p:nvPr/>
        </p:nvSpPr>
        <p:spPr>
          <a:xfrm>
            <a:off x="5213574" y="2298282"/>
            <a:ext cx="6838337" cy="2554545"/>
          </a:xfrm>
          <a:prstGeom prst="rect">
            <a:avLst/>
          </a:prstGeom>
        </p:spPr>
        <p:txBody>
          <a:bodyPr wrap="square">
            <a:spAutoFit/>
          </a:bodyPr>
          <a:lstStyle/>
          <a:p>
            <a:pPr>
              <a:tabLst>
                <a:tab pos="4572000" algn="l"/>
                <a:tab pos="5562600" algn="l"/>
              </a:tabLst>
            </a:pPr>
            <a:r>
              <a:rPr lang="de-DE" sz="1600" dirty="0">
                <a:latin typeface="+mj-lt"/>
              </a:rPr>
              <a:t>                        En-Route ANS Performance 2017 (vs. 2016)</a:t>
            </a:r>
          </a:p>
          <a:p>
            <a:pPr>
              <a:tabLst>
                <a:tab pos="4572000" algn="l"/>
                <a:tab pos="5562600" algn="l"/>
              </a:tabLst>
            </a:pPr>
            <a:endParaRPr lang="en-US" sz="1600" dirty="0">
              <a:latin typeface="+mj-lt"/>
            </a:endParaRPr>
          </a:p>
          <a:p>
            <a:pPr>
              <a:tabLst>
                <a:tab pos="4572000" algn="l"/>
                <a:tab pos="5562600" algn="l"/>
              </a:tabLst>
            </a:pPr>
            <a:r>
              <a:rPr lang="en-US" sz="1600" dirty="0">
                <a:latin typeface="+mj-lt"/>
              </a:rPr>
              <a:t>IFR flights controlled	10.6 Mio 	(</a:t>
            </a:r>
            <a:r>
              <a:rPr lang="en-US" sz="1600" dirty="0">
                <a:solidFill>
                  <a:schemeClr val="accent4"/>
                </a:solidFill>
                <a:latin typeface="+mj-lt"/>
              </a:rPr>
              <a:t>+4.3%</a:t>
            </a:r>
            <a:r>
              <a:rPr lang="en-US" sz="1600" dirty="0">
                <a:latin typeface="+mj-lt"/>
              </a:rPr>
              <a:t>)</a:t>
            </a:r>
          </a:p>
          <a:p>
            <a:pPr>
              <a:tabLst>
                <a:tab pos="4572000" algn="l"/>
                <a:tab pos="5562600" algn="l"/>
              </a:tabLst>
            </a:pPr>
            <a:endParaRPr lang="en-US" sz="1600" dirty="0">
              <a:latin typeface="+mj-lt"/>
            </a:endParaRPr>
          </a:p>
          <a:p>
            <a:pPr>
              <a:tabLst>
                <a:tab pos="4572000" algn="l"/>
                <a:tab pos="5562600" algn="l"/>
              </a:tabLst>
            </a:pPr>
            <a:r>
              <a:rPr lang="en-US" sz="1600" dirty="0" err="1">
                <a:latin typeface="+mj-lt"/>
              </a:rPr>
              <a:t>En</a:t>
            </a:r>
            <a:r>
              <a:rPr lang="en-US" sz="1600" dirty="0">
                <a:latin typeface="+mj-lt"/>
              </a:rPr>
              <a:t>-route ATFM delayed flights 	5.3% 	(</a:t>
            </a:r>
            <a:r>
              <a:rPr lang="en-US" sz="1600" b="1" dirty="0">
                <a:solidFill>
                  <a:srgbClr val="FF0000"/>
                </a:solidFill>
                <a:latin typeface="+mj-lt"/>
              </a:rPr>
              <a:t>+0.6% pt.</a:t>
            </a:r>
            <a:r>
              <a:rPr lang="en-US" sz="1600" dirty="0">
                <a:latin typeface="+mj-lt"/>
              </a:rPr>
              <a:t>)</a:t>
            </a:r>
          </a:p>
          <a:p>
            <a:pPr>
              <a:tabLst>
                <a:tab pos="4572000" algn="l"/>
                <a:tab pos="5562600" algn="l"/>
              </a:tabLst>
            </a:pPr>
            <a:r>
              <a:rPr lang="sv-SE" sz="1600" dirty="0">
                <a:latin typeface="+mj-lt"/>
              </a:rPr>
              <a:t>Average en-route ATFM delay per flight 	0.88 min	(</a:t>
            </a:r>
            <a:r>
              <a:rPr lang="sv-SE" sz="1600" b="1" dirty="0">
                <a:solidFill>
                  <a:srgbClr val="FF0000"/>
                </a:solidFill>
                <a:latin typeface="+mj-lt"/>
              </a:rPr>
              <a:t>+0.03 min</a:t>
            </a:r>
            <a:r>
              <a:rPr lang="sv-SE" sz="1600" dirty="0">
                <a:latin typeface="+mj-lt"/>
              </a:rPr>
              <a:t>)</a:t>
            </a:r>
          </a:p>
          <a:p>
            <a:pPr>
              <a:tabLst>
                <a:tab pos="4572000" algn="l"/>
                <a:tab pos="5562600" algn="l"/>
              </a:tabLst>
            </a:pPr>
            <a:endParaRPr lang="sv-SE" sz="1600" dirty="0">
              <a:latin typeface="+mj-lt"/>
            </a:endParaRPr>
          </a:p>
          <a:p>
            <a:pPr>
              <a:tabLst>
                <a:tab pos="4572000" algn="l"/>
                <a:tab pos="5562600" algn="l"/>
              </a:tabLst>
            </a:pPr>
            <a:r>
              <a:rPr lang="sv-SE" sz="1600" dirty="0">
                <a:latin typeface="+mj-lt"/>
              </a:rPr>
              <a:t>Total en-route ATFM delay (min.) 	9.3 Mio	(</a:t>
            </a:r>
            <a:r>
              <a:rPr lang="sv-SE" sz="1600" b="1" dirty="0">
                <a:solidFill>
                  <a:srgbClr val="FF0000"/>
                </a:solidFill>
                <a:latin typeface="+mj-lt"/>
              </a:rPr>
              <a:t>+7.1%</a:t>
            </a:r>
            <a:r>
              <a:rPr lang="sv-SE" sz="1600" dirty="0">
                <a:latin typeface="+mj-lt"/>
              </a:rPr>
              <a:t>)</a:t>
            </a:r>
          </a:p>
          <a:p>
            <a:pPr>
              <a:tabLst>
                <a:tab pos="4572000" algn="l"/>
                <a:tab pos="5562600" algn="l"/>
              </a:tabLst>
            </a:pPr>
            <a:endParaRPr lang="en-US" sz="1600" dirty="0">
              <a:latin typeface="+mj-lt"/>
            </a:endParaRPr>
          </a:p>
          <a:p>
            <a:pPr>
              <a:tabLst>
                <a:tab pos="4572000" algn="l"/>
                <a:tab pos="5562600" algn="l"/>
              </a:tabLst>
            </a:pPr>
            <a:r>
              <a:rPr lang="en-US" sz="1600" dirty="0">
                <a:latin typeface="+mj-lt"/>
              </a:rPr>
              <a:t>Av. horizontal </a:t>
            </a:r>
            <a:r>
              <a:rPr lang="en-US" sz="1600" dirty="0" err="1">
                <a:latin typeface="+mj-lt"/>
              </a:rPr>
              <a:t>en</a:t>
            </a:r>
            <a:r>
              <a:rPr lang="en-US" sz="1600" dirty="0">
                <a:latin typeface="+mj-lt"/>
              </a:rPr>
              <a:t>-route efficiency (flight plan) 	95.6%	(</a:t>
            </a:r>
            <a:r>
              <a:rPr lang="en-US" sz="1600" dirty="0">
                <a:solidFill>
                  <a:schemeClr val="accent4"/>
                </a:solidFill>
                <a:latin typeface="+mj-lt"/>
              </a:rPr>
              <a:t>+0.2% pt.</a:t>
            </a:r>
            <a:r>
              <a:rPr lang="en-US" sz="1600" dirty="0">
                <a:latin typeface="+mj-lt"/>
              </a:rPr>
              <a:t>)</a:t>
            </a:r>
          </a:p>
        </p:txBody>
      </p:sp>
      <p:sp>
        <p:nvSpPr>
          <p:cNvPr id="8" name="Rechteck 7"/>
          <p:cNvSpPr/>
          <p:nvPr/>
        </p:nvSpPr>
        <p:spPr>
          <a:xfrm>
            <a:off x="2610418" y="3370433"/>
            <a:ext cx="2463590" cy="528992"/>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5226407" y="2223655"/>
            <a:ext cx="6825504" cy="2812472"/>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449950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Traffic </a:t>
            </a:r>
            <a:r>
              <a:rPr lang="de-DE" dirty="0" err="1"/>
              <a:t>structure</a:t>
            </a:r>
            <a:r>
              <a:rPr lang="de-DE" dirty="0"/>
              <a:t> </a:t>
            </a:r>
            <a:r>
              <a:rPr lang="de-DE" dirty="0" err="1"/>
              <a:t>and</a:t>
            </a:r>
            <a:r>
              <a:rPr lang="de-DE" dirty="0"/>
              <a:t> </a:t>
            </a:r>
            <a:r>
              <a:rPr lang="de-DE" dirty="0" err="1"/>
              <a:t>delay</a:t>
            </a:r>
            <a:r>
              <a:rPr lang="de-DE" dirty="0"/>
              <a:t/>
            </a:r>
            <a:br>
              <a:rPr lang="de-DE" dirty="0"/>
            </a:br>
            <a:r>
              <a:rPr lang="de-DE" b="0" i="1" dirty="0"/>
              <a:t>PRR (2017)</a:t>
            </a:r>
            <a:endParaRPr lang="de-DE" dirty="0"/>
          </a:p>
        </p:txBody>
      </p:sp>
      <p:sp>
        <p:nvSpPr>
          <p:cNvPr id="3" name="Inhaltsplatzhalter 2"/>
          <p:cNvSpPr>
            <a:spLocks noGrp="1"/>
          </p:cNvSpPr>
          <p:nvPr>
            <p:ph sz="quarter" idx="10"/>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err="1"/>
              <a:t>Severe</a:t>
            </a:r>
            <a:r>
              <a:rPr lang="de-DE" dirty="0"/>
              <a:t> </a:t>
            </a:r>
            <a:r>
              <a:rPr lang="de-DE" dirty="0" err="1"/>
              <a:t>heteorogenity</a:t>
            </a:r>
            <a:r>
              <a:rPr lang="de-DE" dirty="0"/>
              <a:t> </a:t>
            </a:r>
            <a:r>
              <a:rPr lang="de-DE" dirty="0" err="1"/>
              <a:t>regardless</a:t>
            </a:r>
            <a:r>
              <a:rPr lang="de-DE" dirty="0"/>
              <a:t> </a:t>
            </a:r>
            <a:r>
              <a:rPr lang="de-DE" dirty="0" err="1"/>
              <a:t>selected</a:t>
            </a:r>
            <a:r>
              <a:rPr lang="de-DE" dirty="0"/>
              <a:t> </a:t>
            </a:r>
            <a:r>
              <a:rPr lang="de-DE" dirty="0" err="1"/>
              <a:t>metric</a:t>
            </a:r>
            <a:r>
              <a:rPr lang="de-DE" dirty="0"/>
              <a:t> – </a:t>
            </a:r>
            <a:br>
              <a:rPr lang="de-DE" dirty="0"/>
            </a:br>
            <a:r>
              <a:rPr lang="de-DE" dirty="0" err="1" smtClean="0"/>
              <a:t>there</a:t>
            </a:r>
            <a:r>
              <a:rPr lang="de-DE" dirty="0" smtClean="0"/>
              <a:t> </a:t>
            </a:r>
            <a:r>
              <a:rPr lang="de-DE" dirty="0" err="1" smtClean="0"/>
              <a:t>is</a:t>
            </a:r>
            <a:r>
              <a:rPr lang="de-DE" dirty="0" smtClean="0"/>
              <a:t> </a:t>
            </a:r>
            <a:r>
              <a:rPr lang="de-DE" dirty="0" err="1" smtClean="0"/>
              <a:t>probably</a:t>
            </a:r>
            <a:r>
              <a:rPr lang="de-DE" dirty="0" smtClean="0"/>
              <a:t> </a:t>
            </a:r>
            <a:r>
              <a:rPr lang="de-DE" dirty="0" err="1" smtClean="0"/>
              <a:t>no</a:t>
            </a:r>
            <a:r>
              <a:rPr lang="de-DE" dirty="0" smtClean="0"/>
              <a:t> „</a:t>
            </a:r>
            <a:r>
              <a:rPr lang="de-DE" dirty="0" err="1" smtClean="0"/>
              <a:t>optimum</a:t>
            </a:r>
            <a:r>
              <a:rPr lang="de-DE" dirty="0" smtClean="0"/>
              <a:t> </a:t>
            </a:r>
            <a:r>
              <a:rPr lang="de-DE" dirty="0" err="1" smtClean="0"/>
              <a:t>fragmentation</a:t>
            </a:r>
            <a:r>
              <a:rPr lang="de-DE" dirty="0" smtClean="0"/>
              <a:t>“ </a:t>
            </a:r>
            <a:endParaRPr lang="de-DE" dirty="0"/>
          </a:p>
        </p:txBody>
      </p:sp>
      <p:pic>
        <p:nvPicPr>
          <p:cNvPr id="4" name="Grafik 3"/>
          <p:cNvPicPr>
            <a:picLocks noChangeAspect="1"/>
          </p:cNvPicPr>
          <p:nvPr/>
        </p:nvPicPr>
        <p:blipFill>
          <a:blip r:embed="rId3"/>
          <a:stretch>
            <a:fillRect/>
          </a:stretch>
        </p:blipFill>
        <p:spPr>
          <a:xfrm>
            <a:off x="51094" y="1993318"/>
            <a:ext cx="3997291" cy="3010618"/>
          </a:xfrm>
          <a:prstGeom prst="rect">
            <a:avLst/>
          </a:prstGeom>
        </p:spPr>
      </p:pic>
      <p:pic>
        <p:nvPicPr>
          <p:cNvPr id="5" name="Grafik 4"/>
          <p:cNvPicPr>
            <a:picLocks noChangeAspect="1"/>
          </p:cNvPicPr>
          <p:nvPr/>
        </p:nvPicPr>
        <p:blipFill>
          <a:blip r:embed="rId4"/>
          <a:stretch>
            <a:fillRect/>
          </a:stretch>
        </p:blipFill>
        <p:spPr>
          <a:xfrm>
            <a:off x="4085333" y="1993135"/>
            <a:ext cx="3988910" cy="3016929"/>
          </a:xfrm>
          <a:prstGeom prst="rect">
            <a:avLst/>
          </a:prstGeom>
        </p:spPr>
      </p:pic>
      <p:pic>
        <p:nvPicPr>
          <p:cNvPr id="6" name="Grafik 5"/>
          <p:cNvPicPr>
            <a:picLocks noChangeAspect="1"/>
          </p:cNvPicPr>
          <p:nvPr/>
        </p:nvPicPr>
        <p:blipFill>
          <a:blip r:embed="rId5"/>
          <a:stretch>
            <a:fillRect/>
          </a:stretch>
        </p:blipFill>
        <p:spPr>
          <a:xfrm>
            <a:off x="8143503" y="132450"/>
            <a:ext cx="3989959" cy="2994348"/>
          </a:xfrm>
          <a:prstGeom prst="rect">
            <a:avLst/>
          </a:prstGeom>
        </p:spPr>
      </p:pic>
      <p:pic>
        <p:nvPicPr>
          <p:cNvPr id="8" name="Grafik 7"/>
          <p:cNvPicPr>
            <a:picLocks noChangeAspect="1"/>
          </p:cNvPicPr>
          <p:nvPr/>
        </p:nvPicPr>
        <p:blipFill>
          <a:blip r:embed="rId6"/>
          <a:stretch>
            <a:fillRect/>
          </a:stretch>
        </p:blipFill>
        <p:spPr>
          <a:xfrm>
            <a:off x="8143503" y="3126799"/>
            <a:ext cx="3990783" cy="2992166"/>
          </a:xfrm>
          <a:prstGeom prst="rect">
            <a:avLst/>
          </a:prstGeom>
        </p:spPr>
      </p:pic>
    </p:spTree>
    <p:extLst>
      <p:ext uri="{BB962C8B-B14F-4D97-AF65-F5344CB8AC3E}">
        <p14:creationId xmlns:p14="http://schemas.microsoft.com/office/powerpoint/2010/main" val="133394153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57BE98-02BB-447E-A289-A59858CF4FA3}"/>
              </a:ext>
            </a:extLst>
          </p:cNvPr>
          <p:cNvSpPr>
            <a:spLocks noGrp="1"/>
          </p:cNvSpPr>
          <p:nvPr>
            <p:ph type="title"/>
          </p:nvPr>
        </p:nvSpPr>
        <p:spPr/>
        <p:txBody>
          <a:bodyPr/>
          <a:lstStyle/>
          <a:p>
            <a:r>
              <a:rPr lang="en-US" dirty="0" smtClean="0"/>
              <a:t>2</a:t>
            </a:r>
            <a:r>
              <a:rPr lang="en-US" baseline="30000" dirty="0" smtClean="0"/>
              <a:t>nd</a:t>
            </a:r>
            <a:r>
              <a:rPr lang="en-US" dirty="0" smtClean="0"/>
              <a:t> Interim Conclusion</a:t>
            </a:r>
            <a:br>
              <a:rPr lang="en-US" dirty="0" smtClean="0"/>
            </a:br>
            <a:r>
              <a:rPr lang="en-US" dirty="0" smtClean="0"/>
              <a:t>Need for adopting fragmentation concepts</a:t>
            </a:r>
            <a:endParaRPr lang="en-US" dirty="0"/>
          </a:p>
        </p:txBody>
      </p:sp>
      <p:sp>
        <p:nvSpPr>
          <p:cNvPr id="3" name="Inhaltsplatzhalter 2">
            <a:extLst>
              <a:ext uri="{FF2B5EF4-FFF2-40B4-BE49-F238E27FC236}">
                <a16:creationId xmlns:a16="http://schemas.microsoft.com/office/drawing/2014/main" id="{0BBF88E5-EF5E-4406-99B0-CCC1BDF627A5}"/>
              </a:ext>
            </a:extLst>
          </p:cNvPr>
          <p:cNvSpPr>
            <a:spLocks noGrp="1"/>
          </p:cNvSpPr>
          <p:nvPr>
            <p:ph sz="quarter" idx="10"/>
          </p:nvPr>
        </p:nvSpPr>
        <p:spPr/>
        <p:txBody>
          <a:bodyPr/>
          <a:lstStyle/>
          <a:p>
            <a:pPr algn="ctr"/>
            <a:r>
              <a:rPr lang="en-US" dirty="0"/>
              <a:t>Fragmentation is a must for safety critical systems, that include the human in tactical control</a:t>
            </a:r>
          </a:p>
          <a:p>
            <a:pPr algn="ctr"/>
            <a:r>
              <a:rPr lang="en-US" dirty="0"/>
              <a:t>Workload is considered to be the core metric for a human reliability score, but is time dependent</a:t>
            </a:r>
          </a:p>
          <a:p>
            <a:pPr algn="ctr"/>
            <a:r>
              <a:rPr lang="en-US" dirty="0"/>
              <a:t>Workload is significantly driven by complexity, which in turn, relies on the demand</a:t>
            </a:r>
          </a:p>
          <a:p>
            <a:pPr algn="ctr"/>
            <a:r>
              <a:rPr lang="en-US" dirty="0"/>
              <a:t>The demand is </a:t>
            </a:r>
            <a:r>
              <a:rPr lang="en-US" dirty="0" smtClean="0"/>
              <a:t>volatile, currently </a:t>
            </a:r>
            <a:r>
              <a:rPr lang="en-US" dirty="0"/>
              <a:t>g</a:t>
            </a:r>
            <a:r>
              <a:rPr lang="en-US" dirty="0" smtClean="0"/>
              <a:t>rowing  strong – </a:t>
            </a:r>
            <a:r>
              <a:rPr lang="en-US" dirty="0"/>
              <a:t>current fragmentation strategies are rather rigid </a:t>
            </a:r>
          </a:p>
          <a:p>
            <a:pPr algn="ctr"/>
            <a:r>
              <a:rPr lang="en-US" dirty="0" smtClean="0"/>
              <a:t>Up-to-now Fragmentation </a:t>
            </a:r>
            <a:r>
              <a:rPr lang="en-US" dirty="0"/>
              <a:t>strategies </a:t>
            </a:r>
            <a:r>
              <a:rPr lang="en-US" dirty="0" smtClean="0"/>
              <a:t>rely </a:t>
            </a:r>
            <a:r>
              <a:rPr lang="en-US" dirty="0"/>
              <a:t>on typical </a:t>
            </a:r>
            <a:r>
              <a:rPr lang="en-US" dirty="0" smtClean="0"/>
              <a:t>(long-term statistical) </a:t>
            </a:r>
            <a:r>
              <a:rPr lang="en-US" dirty="0"/>
              <a:t>input values </a:t>
            </a:r>
            <a:endParaRPr lang="en-US" dirty="0" smtClean="0"/>
          </a:p>
          <a:p>
            <a:endParaRPr lang="en-US" dirty="0"/>
          </a:p>
          <a:p>
            <a:pPr algn="ctr"/>
            <a:r>
              <a:rPr lang="en-US" sz="2800" dirty="0" smtClean="0"/>
              <a:t>Current fragmentation strategies worked well over the last decade on average </a:t>
            </a:r>
            <a:r>
              <a:rPr lang="en-US" sz="2800" dirty="0" smtClean="0"/>
              <a:t>but cannot </a:t>
            </a:r>
            <a:r>
              <a:rPr lang="en-US" sz="2800" dirty="0" smtClean="0"/>
              <a:t>accommodate further traffic growth efficiently, being subject of optimization itself </a:t>
            </a:r>
            <a:endParaRPr lang="en-US" sz="2800" dirty="0"/>
          </a:p>
        </p:txBody>
      </p:sp>
    </p:spTree>
    <p:extLst>
      <p:ext uri="{BB962C8B-B14F-4D97-AF65-F5344CB8AC3E}">
        <p14:creationId xmlns:p14="http://schemas.microsoft.com/office/powerpoint/2010/main" val="834996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Agenda</a:t>
            </a:r>
          </a:p>
        </p:txBody>
      </p:sp>
      <p:sp>
        <p:nvSpPr>
          <p:cNvPr id="6" name="Inhaltsplatzhalter 5"/>
          <p:cNvSpPr>
            <a:spLocks noGrp="1"/>
          </p:cNvSpPr>
          <p:nvPr>
            <p:ph sz="quarter" idx="10"/>
          </p:nvPr>
        </p:nvSpPr>
        <p:spPr/>
        <p:txBody>
          <a:bodyPr/>
          <a:lstStyle/>
          <a:p>
            <a:endParaRPr lang="en-US" dirty="0"/>
          </a:p>
          <a:p>
            <a:pPr marL="342900" indent="-342900">
              <a:buAutoNum type="arabicParenBoth"/>
            </a:pPr>
            <a:r>
              <a:rPr lang="en-US" dirty="0" smtClean="0"/>
              <a:t>The Rationale of Fragmentation</a:t>
            </a:r>
            <a:endParaRPr lang="en-US" dirty="0"/>
          </a:p>
          <a:p>
            <a:pPr marL="342900" indent="-342900">
              <a:buAutoNum type="arabicParenBoth"/>
            </a:pPr>
            <a:endParaRPr lang="en-US" dirty="0"/>
          </a:p>
          <a:p>
            <a:pPr marL="342900" indent="-342900">
              <a:buAutoNum type="arabicParenBoth"/>
            </a:pPr>
            <a:r>
              <a:rPr lang="en-US" dirty="0" smtClean="0"/>
              <a:t>Current Performance according to PRR</a:t>
            </a:r>
            <a:endParaRPr lang="en-US" dirty="0"/>
          </a:p>
          <a:p>
            <a:pPr marL="342900" indent="-342900">
              <a:buAutoNum type="arabicParenBoth"/>
            </a:pPr>
            <a:endParaRPr lang="en-US" dirty="0"/>
          </a:p>
          <a:p>
            <a:pPr marL="342900" indent="-342900">
              <a:buAutoNum type="arabicParenBoth"/>
            </a:pPr>
            <a:r>
              <a:rPr lang="en-US" dirty="0" smtClean="0"/>
              <a:t>Types of fragmentation – Challenges from</a:t>
            </a:r>
            <a:br>
              <a:rPr lang="en-US" dirty="0" smtClean="0"/>
            </a:br>
            <a:r>
              <a:rPr lang="en-US" dirty="0" smtClean="0"/>
              <a:t>the flow – 4D Business Trajectories</a:t>
            </a:r>
          </a:p>
          <a:p>
            <a:pPr marL="342900" indent="-342900">
              <a:buAutoNum type="arabicParenBoth"/>
            </a:pPr>
            <a:endParaRPr lang="en-US" dirty="0"/>
          </a:p>
          <a:p>
            <a:pPr marL="342900" indent="-342900">
              <a:buAutoNum type="arabicParenBoth"/>
            </a:pPr>
            <a:r>
              <a:rPr lang="en-US" dirty="0" smtClean="0"/>
              <a:t>Dynamically Improved Airspace Design</a:t>
            </a:r>
            <a:endParaRPr lang="en-US" dirty="0"/>
          </a:p>
          <a:p>
            <a:pPr marL="342900" indent="-342900">
              <a:buAutoNum type="arabicParenBoth"/>
            </a:pPr>
            <a:endParaRPr lang="en-US" dirty="0" smtClean="0"/>
          </a:p>
          <a:p>
            <a:pPr marL="342900" indent="-342900">
              <a:buAutoNum type="arabicParenBoth"/>
            </a:pPr>
            <a:r>
              <a:rPr lang="en-US" dirty="0" smtClean="0"/>
              <a:t>Expectations for the Workshop</a:t>
            </a:r>
            <a:endParaRPr lang="en-US"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108" y="1415726"/>
            <a:ext cx="5329007" cy="3971563"/>
          </a:xfrm>
          <a:prstGeom prst="rect">
            <a:avLst/>
          </a:prstGeom>
        </p:spPr>
      </p:pic>
      <p:sp>
        <p:nvSpPr>
          <p:cNvPr id="8" name="Textfeld 7"/>
          <p:cNvSpPr txBox="1"/>
          <p:nvPr/>
        </p:nvSpPr>
        <p:spPr>
          <a:xfrm>
            <a:off x="2679237" y="5575668"/>
            <a:ext cx="9092554" cy="430887"/>
          </a:xfrm>
          <a:prstGeom prst="rect">
            <a:avLst/>
          </a:prstGeom>
          <a:noFill/>
        </p:spPr>
        <p:txBody>
          <a:bodyPr wrap="none" rtlCol="0">
            <a:spAutoFit/>
          </a:bodyPr>
          <a:lstStyle/>
          <a:p>
            <a:r>
              <a:rPr lang="de-DE" sz="1200" b="1" dirty="0" err="1" smtClean="0"/>
              <a:t>Airspace</a:t>
            </a:r>
            <a:r>
              <a:rPr lang="de-DE" sz="1200" b="1" dirty="0" smtClean="0"/>
              <a:t> </a:t>
            </a:r>
            <a:r>
              <a:rPr lang="de-DE" sz="1200" b="1" dirty="0" err="1" smtClean="0"/>
              <a:t>capacity</a:t>
            </a:r>
            <a:r>
              <a:rPr lang="de-DE" sz="1200" b="1" dirty="0" smtClean="0"/>
              <a:t> in an </a:t>
            </a:r>
            <a:r>
              <a:rPr lang="de-DE" sz="1200" b="1" dirty="0"/>
              <a:t>E</a:t>
            </a:r>
            <a:r>
              <a:rPr lang="de-DE" sz="1200" b="1" dirty="0" smtClean="0"/>
              <a:t>uropean </a:t>
            </a:r>
            <a:r>
              <a:rPr lang="de-DE" sz="1200" b="1" dirty="0" err="1" smtClean="0"/>
              <a:t>optimized</a:t>
            </a:r>
            <a:r>
              <a:rPr lang="de-DE" sz="1200" b="1" dirty="0" smtClean="0"/>
              <a:t> </a:t>
            </a:r>
            <a:r>
              <a:rPr lang="de-DE" sz="1200" b="1" dirty="0" err="1" smtClean="0"/>
              <a:t>air</a:t>
            </a:r>
            <a:r>
              <a:rPr lang="de-DE" sz="1200" b="1" dirty="0" smtClean="0"/>
              <a:t> </a:t>
            </a:r>
            <a:r>
              <a:rPr lang="de-DE" sz="1200" b="1" dirty="0" err="1" smtClean="0"/>
              <a:t>traffic</a:t>
            </a:r>
            <a:r>
              <a:rPr lang="de-DE" sz="1200" b="1" dirty="0" smtClean="0"/>
              <a:t> </a:t>
            </a:r>
            <a:r>
              <a:rPr lang="de-DE" sz="1200" b="1" dirty="0" err="1" smtClean="0"/>
              <a:t>scenario</a:t>
            </a:r>
            <a:r>
              <a:rPr lang="de-DE" sz="1200" b="1" dirty="0" smtClean="0"/>
              <a:t> (</a:t>
            </a:r>
            <a:r>
              <a:rPr lang="de-DE" sz="1200" b="1" dirty="0" smtClean="0"/>
              <a:t>8,800 </a:t>
            </a:r>
            <a:r>
              <a:rPr lang="de-DE" sz="1200" b="1" dirty="0" err="1" smtClean="0"/>
              <a:t>flights</a:t>
            </a:r>
            <a:r>
              <a:rPr lang="de-DE" sz="1200" b="1" dirty="0" smtClean="0"/>
              <a:t> </a:t>
            </a:r>
            <a:r>
              <a:rPr lang="de-DE" sz="1200" b="1" dirty="0" err="1" smtClean="0"/>
              <a:t>between</a:t>
            </a:r>
            <a:r>
              <a:rPr lang="de-DE" sz="1200" b="1" dirty="0" smtClean="0"/>
              <a:t> 12 a.m. and 1 p.m.)</a:t>
            </a:r>
          </a:p>
          <a:p>
            <a:r>
              <a:rPr lang="de-DE" sz="1000" dirty="0" smtClean="0"/>
              <a:t>Source: J. Rosenow, H. Fricke, T. </a:t>
            </a:r>
            <a:r>
              <a:rPr lang="de-DE" sz="1000" dirty="0" err="1" smtClean="0"/>
              <a:t>Luchkova</a:t>
            </a:r>
            <a:r>
              <a:rPr lang="de-DE" sz="1000" dirty="0" smtClean="0"/>
              <a:t> and M. Schultz: </a:t>
            </a:r>
            <a:r>
              <a:rPr lang="en-US" sz="1000" i="1" dirty="0" smtClean="0"/>
              <a:t>Impact of </a:t>
            </a:r>
            <a:r>
              <a:rPr lang="en-US" sz="1000" i="1" dirty="0" err="1" smtClean="0"/>
              <a:t>optimised</a:t>
            </a:r>
            <a:r>
              <a:rPr lang="en-US" sz="1000" i="1" dirty="0" smtClean="0"/>
              <a:t> trajectories on air traffic flow management,</a:t>
            </a:r>
            <a:r>
              <a:rPr lang="en-US" sz="1000" dirty="0" smtClean="0"/>
              <a:t> The Aeronautical Journal, 2019</a:t>
            </a:r>
            <a:endParaRPr lang="de-DE" sz="1000" dirty="0"/>
          </a:p>
        </p:txBody>
      </p:sp>
    </p:spTree>
    <p:extLst>
      <p:ext uri="{BB962C8B-B14F-4D97-AF65-F5344CB8AC3E}">
        <p14:creationId xmlns:p14="http://schemas.microsoft.com/office/powerpoint/2010/main" val="1482102618"/>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Agenda</a:t>
            </a:r>
          </a:p>
        </p:txBody>
      </p:sp>
      <p:sp>
        <p:nvSpPr>
          <p:cNvPr id="6" name="Inhaltsplatzhalter 5"/>
          <p:cNvSpPr>
            <a:spLocks noGrp="1"/>
          </p:cNvSpPr>
          <p:nvPr>
            <p:ph sz="quarter" idx="10"/>
          </p:nvPr>
        </p:nvSpPr>
        <p:spPr/>
        <p:txBody>
          <a:bodyPr/>
          <a:lstStyle/>
          <a:p>
            <a:endParaRPr lang="en-US" dirty="0"/>
          </a:p>
          <a:p>
            <a:pPr marL="342900" indent="-342900">
              <a:buAutoNum type="arabicParenBoth"/>
            </a:pPr>
            <a:r>
              <a:rPr lang="en-US" dirty="0" smtClean="0"/>
              <a:t>The Rationale of Fragmentation</a:t>
            </a:r>
            <a:endParaRPr lang="en-US" dirty="0"/>
          </a:p>
          <a:p>
            <a:pPr marL="342900" indent="-342900">
              <a:buAutoNum type="arabicParenBoth"/>
            </a:pPr>
            <a:endParaRPr lang="en-US" dirty="0"/>
          </a:p>
          <a:p>
            <a:pPr marL="342900" indent="-342900">
              <a:buAutoNum type="arabicParenBoth"/>
            </a:pPr>
            <a:r>
              <a:rPr lang="en-US" dirty="0" smtClean="0"/>
              <a:t>Current Performance according to PRR</a:t>
            </a:r>
            <a:endParaRPr lang="en-US" dirty="0"/>
          </a:p>
          <a:p>
            <a:pPr marL="342900" indent="-342900">
              <a:buAutoNum type="arabicParenBoth"/>
            </a:pPr>
            <a:endParaRPr lang="en-US" dirty="0"/>
          </a:p>
          <a:p>
            <a:pPr marL="342900" indent="-342900">
              <a:buAutoNum type="arabicParenBoth"/>
            </a:pPr>
            <a:r>
              <a:rPr lang="en-US" b="1" dirty="0" smtClean="0"/>
              <a:t>Types of fragmentation – Challenges from</a:t>
            </a:r>
            <a:br>
              <a:rPr lang="en-US" b="1" dirty="0" smtClean="0"/>
            </a:br>
            <a:r>
              <a:rPr lang="en-US" b="1" dirty="0" smtClean="0"/>
              <a:t>the flow – 4D Business Trajectories</a:t>
            </a:r>
          </a:p>
          <a:p>
            <a:pPr marL="342900" indent="-342900">
              <a:buAutoNum type="arabicParenBoth"/>
            </a:pPr>
            <a:endParaRPr lang="en-US" dirty="0"/>
          </a:p>
          <a:p>
            <a:pPr marL="342900" indent="-342900">
              <a:buAutoNum type="arabicParenBoth"/>
            </a:pPr>
            <a:r>
              <a:rPr lang="en-US" dirty="0" smtClean="0"/>
              <a:t>Dynamically Improved Airspace Design</a:t>
            </a:r>
            <a:endParaRPr lang="en-US" dirty="0"/>
          </a:p>
          <a:p>
            <a:pPr marL="342900" indent="-342900">
              <a:buAutoNum type="arabicParenBoth"/>
            </a:pPr>
            <a:endParaRPr lang="en-US" dirty="0" smtClean="0"/>
          </a:p>
          <a:p>
            <a:pPr marL="342900" indent="-342900">
              <a:buAutoNum type="arabicParenBoth"/>
            </a:pPr>
            <a:r>
              <a:rPr lang="en-US" dirty="0" smtClean="0"/>
              <a:t>Expectations for the Workshop</a:t>
            </a:r>
            <a:endParaRPr lang="en-US"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108" y="1415726"/>
            <a:ext cx="5329007" cy="3971563"/>
          </a:xfrm>
          <a:prstGeom prst="rect">
            <a:avLst/>
          </a:prstGeom>
        </p:spPr>
      </p:pic>
      <p:sp>
        <p:nvSpPr>
          <p:cNvPr id="8" name="Textfeld 7"/>
          <p:cNvSpPr txBox="1"/>
          <p:nvPr/>
        </p:nvSpPr>
        <p:spPr>
          <a:xfrm>
            <a:off x="2679237" y="5575668"/>
            <a:ext cx="9092554" cy="430887"/>
          </a:xfrm>
          <a:prstGeom prst="rect">
            <a:avLst/>
          </a:prstGeom>
          <a:noFill/>
        </p:spPr>
        <p:txBody>
          <a:bodyPr wrap="none" rtlCol="0">
            <a:spAutoFit/>
          </a:bodyPr>
          <a:lstStyle/>
          <a:p>
            <a:r>
              <a:rPr lang="de-DE" sz="1200" b="1" dirty="0" err="1" smtClean="0"/>
              <a:t>Airspace</a:t>
            </a:r>
            <a:r>
              <a:rPr lang="de-DE" sz="1200" b="1" dirty="0" smtClean="0"/>
              <a:t> </a:t>
            </a:r>
            <a:r>
              <a:rPr lang="de-DE" sz="1200" b="1" dirty="0" err="1" smtClean="0"/>
              <a:t>capacity</a:t>
            </a:r>
            <a:r>
              <a:rPr lang="de-DE" sz="1200" b="1" dirty="0" smtClean="0"/>
              <a:t> in an </a:t>
            </a:r>
            <a:r>
              <a:rPr lang="de-DE" sz="1200" b="1" dirty="0"/>
              <a:t>E</a:t>
            </a:r>
            <a:r>
              <a:rPr lang="de-DE" sz="1200" b="1" dirty="0" smtClean="0"/>
              <a:t>uropean </a:t>
            </a:r>
            <a:r>
              <a:rPr lang="de-DE" sz="1200" b="1" dirty="0" err="1" smtClean="0"/>
              <a:t>optimized</a:t>
            </a:r>
            <a:r>
              <a:rPr lang="de-DE" sz="1200" b="1" dirty="0" smtClean="0"/>
              <a:t> </a:t>
            </a:r>
            <a:r>
              <a:rPr lang="de-DE" sz="1200" b="1" dirty="0" err="1" smtClean="0"/>
              <a:t>air</a:t>
            </a:r>
            <a:r>
              <a:rPr lang="de-DE" sz="1200" b="1" dirty="0" smtClean="0"/>
              <a:t> </a:t>
            </a:r>
            <a:r>
              <a:rPr lang="de-DE" sz="1200" b="1" dirty="0" err="1" smtClean="0"/>
              <a:t>traffic</a:t>
            </a:r>
            <a:r>
              <a:rPr lang="de-DE" sz="1200" b="1" dirty="0" smtClean="0"/>
              <a:t> </a:t>
            </a:r>
            <a:r>
              <a:rPr lang="de-DE" sz="1200" b="1" dirty="0" err="1" smtClean="0"/>
              <a:t>scenario</a:t>
            </a:r>
            <a:r>
              <a:rPr lang="de-DE" sz="1200" b="1" dirty="0" smtClean="0"/>
              <a:t> </a:t>
            </a:r>
            <a:r>
              <a:rPr lang="de-DE" sz="1200" b="1" dirty="0"/>
              <a:t>(8,800 </a:t>
            </a:r>
            <a:r>
              <a:rPr lang="de-DE" sz="1200" b="1" dirty="0" err="1"/>
              <a:t>flights</a:t>
            </a:r>
            <a:r>
              <a:rPr lang="de-DE" sz="1200" b="1" dirty="0"/>
              <a:t> </a:t>
            </a:r>
            <a:r>
              <a:rPr lang="de-DE" sz="1200" b="1" dirty="0" err="1"/>
              <a:t>between</a:t>
            </a:r>
            <a:r>
              <a:rPr lang="de-DE" sz="1200" b="1" dirty="0"/>
              <a:t> </a:t>
            </a:r>
            <a:r>
              <a:rPr lang="de-DE" sz="1200" b="1" dirty="0" smtClean="0"/>
              <a:t>12 a.m. and 1 p.m.)</a:t>
            </a:r>
          </a:p>
          <a:p>
            <a:r>
              <a:rPr lang="de-DE" sz="1000" dirty="0" smtClean="0"/>
              <a:t>Source: J. Rosenow, H. Fricke, T. </a:t>
            </a:r>
            <a:r>
              <a:rPr lang="de-DE" sz="1000" dirty="0" err="1" smtClean="0"/>
              <a:t>Luchkova</a:t>
            </a:r>
            <a:r>
              <a:rPr lang="de-DE" sz="1000" dirty="0" smtClean="0"/>
              <a:t> and M. Schultz: </a:t>
            </a:r>
            <a:r>
              <a:rPr lang="en-US" sz="1000" i="1" dirty="0" smtClean="0"/>
              <a:t>Impact of </a:t>
            </a:r>
            <a:r>
              <a:rPr lang="en-US" sz="1000" i="1" dirty="0" err="1" smtClean="0"/>
              <a:t>optimised</a:t>
            </a:r>
            <a:r>
              <a:rPr lang="en-US" sz="1000" i="1" dirty="0" smtClean="0"/>
              <a:t> trajectories on air traffic flow management,</a:t>
            </a:r>
            <a:r>
              <a:rPr lang="en-US" sz="1000" dirty="0" smtClean="0"/>
              <a:t> The Aeronautical Journal, 2019</a:t>
            </a:r>
            <a:endParaRPr lang="de-DE" sz="1000" dirty="0"/>
          </a:p>
        </p:txBody>
      </p:sp>
    </p:spTree>
    <p:extLst>
      <p:ext uri="{BB962C8B-B14F-4D97-AF65-F5344CB8AC3E}">
        <p14:creationId xmlns:p14="http://schemas.microsoft.com/office/powerpoint/2010/main" val="3360466847"/>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6751319" y="858778"/>
            <a:ext cx="4873621" cy="2808000"/>
          </a:xfrm>
          <a:prstGeom prst="rect">
            <a:avLst/>
          </a:prstGeom>
          <a:solidFill>
            <a:schemeClr val="bg1">
              <a:lumMod val="85000"/>
            </a:schemeClr>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de-DE" dirty="0">
              <a:solidFill>
                <a:schemeClr val="tx1"/>
              </a:solidFill>
              <a:latin typeface="Arial" pitchFamily="34" charset="0"/>
              <a:cs typeface="Arial" pitchFamily="34" charset="0"/>
            </a:endParaRPr>
          </a:p>
        </p:txBody>
      </p:sp>
      <p:sp>
        <p:nvSpPr>
          <p:cNvPr id="5" name="Rechteck 4"/>
          <p:cNvSpPr/>
          <p:nvPr/>
        </p:nvSpPr>
        <p:spPr>
          <a:xfrm>
            <a:off x="6751321" y="3666778"/>
            <a:ext cx="4873620" cy="2412000"/>
          </a:xfrm>
          <a:prstGeom prst="rect">
            <a:avLst/>
          </a:prstGeom>
          <a:solidFill>
            <a:schemeClr val="bg1">
              <a:lumMod val="85000"/>
            </a:schemeClr>
          </a:solidFill>
          <a:ln w="158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de-DE" dirty="0">
              <a:solidFill>
                <a:schemeClr val="tx1"/>
              </a:solidFill>
              <a:latin typeface="Arial" pitchFamily="34" charset="0"/>
              <a:cs typeface="Arial" pitchFamily="34" charset="0"/>
            </a:endParaRPr>
          </a:p>
        </p:txBody>
      </p:sp>
      <p:sp>
        <p:nvSpPr>
          <p:cNvPr id="2" name="Titel 1"/>
          <p:cNvSpPr>
            <a:spLocks noGrp="1"/>
          </p:cNvSpPr>
          <p:nvPr>
            <p:ph type="title"/>
          </p:nvPr>
        </p:nvSpPr>
        <p:spPr/>
        <p:txBody>
          <a:bodyPr/>
          <a:lstStyle/>
          <a:p>
            <a:r>
              <a:rPr lang="de-DE" dirty="0" err="1"/>
              <a:t>Types</a:t>
            </a:r>
            <a:r>
              <a:rPr lang="de-DE" dirty="0"/>
              <a:t> </a:t>
            </a:r>
            <a:r>
              <a:rPr lang="de-DE" dirty="0" err="1"/>
              <a:t>of</a:t>
            </a:r>
            <a:r>
              <a:rPr lang="de-DE" dirty="0"/>
              <a:t> Fragmentation (</a:t>
            </a:r>
            <a:r>
              <a:rPr lang="de-DE" dirty="0" err="1"/>
              <a:t>beyond</a:t>
            </a:r>
            <a:r>
              <a:rPr lang="de-DE" dirty="0"/>
              <a:t> </a:t>
            </a:r>
            <a:r>
              <a:rPr lang="de-DE" dirty="0" err="1"/>
              <a:t>geometric</a:t>
            </a:r>
            <a:r>
              <a:rPr lang="de-DE" dirty="0"/>
              <a:t> </a:t>
            </a:r>
            <a:r>
              <a:rPr lang="de-DE" dirty="0" err="1"/>
              <a:t>structures</a:t>
            </a:r>
            <a:r>
              <a:rPr lang="de-DE" dirty="0"/>
              <a:t>)</a:t>
            </a:r>
            <a:endParaRPr lang="en-US" dirty="0"/>
          </a:p>
        </p:txBody>
      </p:sp>
      <p:sp>
        <p:nvSpPr>
          <p:cNvPr id="3" name="Inhaltsplatzhalter 2"/>
          <p:cNvSpPr>
            <a:spLocks noGrp="1"/>
          </p:cNvSpPr>
          <p:nvPr>
            <p:ph sz="quarter" idx="10"/>
          </p:nvPr>
        </p:nvSpPr>
        <p:spPr/>
        <p:txBody>
          <a:bodyPr/>
          <a:lstStyle/>
          <a:p>
            <a:endParaRPr lang="en-US" dirty="0"/>
          </a:p>
        </p:txBody>
      </p:sp>
      <p:graphicFrame>
        <p:nvGraphicFramePr>
          <p:cNvPr id="4" name="Diagramm 3"/>
          <p:cNvGraphicFramePr/>
          <p:nvPr>
            <p:extLst>
              <p:ext uri="{D42A27DB-BD31-4B8C-83A1-F6EECF244321}">
                <p14:modId xmlns:p14="http://schemas.microsoft.com/office/powerpoint/2010/main" val="4098910976"/>
              </p:ext>
            </p:extLst>
          </p:nvPr>
        </p:nvGraphicFramePr>
        <p:xfrm>
          <a:off x="777240" y="800100"/>
          <a:ext cx="10678159" cy="5512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feil nach links 6"/>
          <p:cNvSpPr/>
          <p:nvPr/>
        </p:nvSpPr>
        <p:spPr>
          <a:xfrm>
            <a:off x="9566959" y="1064193"/>
            <a:ext cx="1980000" cy="678638"/>
          </a:xfrm>
          <a:prstGeom prst="left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de-DE" dirty="0" smtClean="0">
                <a:solidFill>
                  <a:schemeClr val="bg1"/>
                </a:solidFill>
                <a:latin typeface="Arial" pitchFamily="34" charset="0"/>
                <a:cs typeface="Arial" pitchFamily="34" charset="0"/>
              </a:rPr>
              <a:t>FAB, FUA, FRA</a:t>
            </a:r>
            <a:endParaRPr lang="de-DE" dirty="0">
              <a:solidFill>
                <a:schemeClr val="bg1"/>
              </a:solidFill>
              <a:latin typeface="Arial" pitchFamily="34" charset="0"/>
              <a:cs typeface="Arial" pitchFamily="34" charset="0"/>
            </a:endParaRPr>
          </a:p>
        </p:txBody>
      </p:sp>
      <p:sp>
        <p:nvSpPr>
          <p:cNvPr id="8" name="Pfeil nach links 7"/>
          <p:cNvSpPr/>
          <p:nvPr/>
        </p:nvSpPr>
        <p:spPr>
          <a:xfrm>
            <a:off x="9673299" y="5137952"/>
            <a:ext cx="1852409" cy="1173861"/>
          </a:xfrm>
          <a:prstGeom prst="left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solidFill>
                  <a:schemeClr val="bg1"/>
                </a:solidFill>
                <a:latin typeface="Arial" pitchFamily="34" charset="0"/>
                <a:cs typeface="Arial" pitchFamily="34" charset="0"/>
              </a:rPr>
              <a:t>harmonization</a:t>
            </a:r>
          </a:p>
          <a:p>
            <a:pPr algn="ctr"/>
            <a:r>
              <a:rPr lang="en-US" dirty="0">
                <a:solidFill>
                  <a:schemeClr val="bg1"/>
                </a:solidFill>
                <a:latin typeface="Arial" pitchFamily="34" charset="0"/>
                <a:cs typeface="Arial" pitchFamily="34" charset="0"/>
              </a:rPr>
              <a:t>interoperability</a:t>
            </a:r>
          </a:p>
        </p:txBody>
      </p:sp>
    </p:spTree>
    <p:extLst>
      <p:ext uri="{BB962C8B-B14F-4D97-AF65-F5344CB8AC3E}">
        <p14:creationId xmlns:p14="http://schemas.microsoft.com/office/powerpoint/2010/main" val="27393993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B9D8A-7BB1-4776-A532-426204C12C1E}"/>
              </a:ext>
            </a:extLst>
          </p:cNvPr>
          <p:cNvSpPr>
            <a:spLocks noGrp="1"/>
          </p:cNvSpPr>
          <p:nvPr>
            <p:ph type="title"/>
          </p:nvPr>
        </p:nvSpPr>
        <p:spPr/>
        <p:txBody>
          <a:bodyPr/>
          <a:lstStyle/>
          <a:p>
            <a:r>
              <a:rPr lang="en-US" dirty="0"/>
              <a:t>Technological challenges impacting fragmentation</a:t>
            </a:r>
          </a:p>
        </p:txBody>
      </p:sp>
      <p:sp>
        <p:nvSpPr>
          <p:cNvPr id="3" name="Inhaltsplatzhalter 2">
            <a:extLst>
              <a:ext uri="{FF2B5EF4-FFF2-40B4-BE49-F238E27FC236}">
                <a16:creationId xmlns:a16="http://schemas.microsoft.com/office/drawing/2014/main" id="{E4D282ED-4E1B-42CF-9EAF-728045931D10}"/>
              </a:ext>
            </a:extLst>
          </p:cNvPr>
          <p:cNvSpPr>
            <a:spLocks noGrp="1"/>
          </p:cNvSpPr>
          <p:nvPr>
            <p:ph sz="quarter" idx="10"/>
          </p:nvPr>
        </p:nvSpPr>
        <p:spPr/>
        <p:txBody>
          <a:bodyPr/>
          <a:lstStyle/>
          <a:p>
            <a:pPr algn="ctr"/>
            <a:r>
              <a:rPr lang="en-US" sz="2800" dirty="0"/>
              <a:t>Not only traffic demand is </a:t>
            </a:r>
            <a:r>
              <a:rPr lang="en-US" sz="2800" dirty="0" smtClean="0"/>
              <a:t>remarkably volatile</a:t>
            </a:r>
            <a:r>
              <a:rPr lang="en-US" sz="2800" dirty="0"/>
              <a:t>: </a:t>
            </a:r>
            <a:endParaRPr lang="en-US" sz="2800" dirty="0" smtClean="0"/>
          </a:p>
          <a:p>
            <a:pPr algn="ctr"/>
            <a:r>
              <a:rPr lang="en-US" sz="2800" dirty="0" smtClean="0"/>
              <a:t>Technology improvements </a:t>
            </a:r>
            <a:r>
              <a:rPr lang="en-US" sz="2800" dirty="0"/>
              <a:t>and </a:t>
            </a:r>
            <a:r>
              <a:rPr lang="en-US" sz="2800" dirty="0" smtClean="0"/>
              <a:t>the SESAR “4 </a:t>
            </a:r>
            <a:r>
              <a:rPr lang="en-US" sz="2800" dirty="0"/>
              <a:t>D Business Trajectory” </a:t>
            </a:r>
            <a:r>
              <a:rPr lang="en-US" sz="2800" dirty="0" smtClean="0"/>
              <a:t>operational model  are </a:t>
            </a:r>
            <a:r>
              <a:rPr lang="en-US" sz="2800" dirty="0" smtClean="0"/>
              <a:t>a </a:t>
            </a:r>
            <a:r>
              <a:rPr lang="en-US" sz="2800" dirty="0"/>
              <a:t>precursor for increasing </a:t>
            </a:r>
            <a:r>
              <a:rPr lang="en-US" sz="2800" dirty="0" smtClean="0"/>
              <a:t>customer individuality </a:t>
            </a:r>
            <a:r>
              <a:rPr lang="en-US" sz="2800" dirty="0"/>
              <a:t>to come while </a:t>
            </a:r>
            <a:r>
              <a:rPr lang="en-US" sz="2800" dirty="0" smtClean="0"/>
              <a:t>cost models and legal framework may further change</a:t>
            </a:r>
          </a:p>
          <a:p>
            <a:pPr algn="ctr"/>
            <a:r>
              <a:rPr lang="en-US" sz="2800" dirty="0" smtClean="0"/>
              <a:t>SESAR shall deploy a technological impetus into the ATM System over the next decade</a:t>
            </a:r>
            <a:endParaRPr lang="en-US" sz="2800" dirty="0"/>
          </a:p>
        </p:txBody>
      </p:sp>
    </p:spTree>
    <p:extLst>
      <p:ext uri="{BB962C8B-B14F-4D97-AF65-F5344CB8AC3E}">
        <p14:creationId xmlns:p14="http://schemas.microsoft.com/office/powerpoint/2010/main" val="170730992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Single European Sky ATM Research </a:t>
            </a:r>
            <a:r>
              <a:rPr lang="en-US" dirty="0" err="1"/>
              <a:t>Programme</a:t>
            </a:r>
            <a:r>
              <a:rPr lang="en-US" dirty="0"/>
              <a:t/>
            </a:r>
            <a:br>
              <a:rPr lang="en-US" dirty="0"/>
            </a:br>
            <a:r>
              <a:rPr lang="en-US" b="0" i="1" dirty="0"/>
              <a:t>SESAR solutions at current release 5</a:t>
            </a:r>
            <a:endParaRPr lang="de-DE" b="0" i="1" dirty="0"/>
          </a:p>
        </p:txBody>
      </p:sp>
      <p:sp>
        <p:nvSpPr>
          <p:cNvPr id="3" name="Inhaltsplatzhalter 2"/>
          <p:cNvSpPr>
            <a:spLocks noGrp="1"/>
          </p:cNvSpPr>
          <p:nvPr>
            <p:ph sz="quarter" idx="10"/>
          </p:nvPr>
        </p:nvSpPr>
        <p:spPr/>
        <p:txBody>
          <a:bodyPr/>
          <a:lstStyle/>
          <a:p>
            <a:r>
              <a:rPr lang="en-US" sz="1050" b="1" dirty="0"/>
              <a:t>Moving from airspace to 4D trajectory management</a:t>
            </a:r>
          </a:p>
          <a:p>
            <a:pPr lvl="1"/>
            <a:r>
              <a:rPr lang="en-US" sz="1050" dirty="0"/>
              <a:t>S32 Free Route through the use of Direct Routing</a:t>
            </a:r>
          </a:p>
          <a:p>
            <a:pPr lvl="1"/>
            <a:r>
              <a:rPr lang="en-US" sz="1050" dirty="0"/>
              <a:t>S33 Free Route through Free Routing (cruise/vertical)</a:t>
            </a:r>
          </a:p>
          <a:p>
            <a:pPr lvl="1"/>
            <a:r>
              <a:rPr lang="en-US" sz="1050" dirty="0"/>
              <a:t>S37 Extended Flights Plan</a:t>
            </a:r>
          </a:p>
          <a:p>
            <a:r>
              <a:rPr lang="en-US" sz="1050" b="1" dirty="0">
                <a:solidFill>
                  <a:schemeClr val="bg1">
                    <a:lumMod val="50000"/>
                  </a:schemeClr>
                </a:solidFill>
              </a:rPr>
              <a:t>Airport Integration &amp; Throughput</a:t>
            </a:r>
          </a:p>
          <a:p>
            <a:pPr lvl="1"/>
            <a:r>
              <a:rPr lang="en-US" sz="1050" dirty="0">
                <a:solidFill>
                  <a:schemeClr val="bg1">
                    <a:lumMod val="50000"/>
                  </a:schemeClr>
                </a:solidFill>
              </a:rPr>
              <a:t>S1 Runway Status Light</a:t>
            </a:r>
          </a:p>
          <a:p>
            <a:pPr lvl="1"/>
            <a:r>
              <a:rPr lang="en-US" sz="1050" dirty="0">
                <a:solidFill>
                  <a:schemeClr val="bg1">
                    <a:lumMod val="50000"/>
                  </a:schemeClr>
                </a:solidFill>
              </a:rPr>
              <a:t>S2 Airport Safety Nets for controllers …</a:t>
            </a:r>
          </a:p>
          <a:p>
            <a:pPr lvl="1"/>
            <a:r>
              <a:rPr lang="en-US" sz="1050" dirty="0">
                <a:solidFill>
                  <a:schemeClr val="bg1">
                    <a:lumMod val="50000"/>
                  </a:schemeClr>
                </a:solidFill>
              </a:rPr>
              <a:t>S4 Enhanced Traffic Situational Awareness …</a:t>
            </a:r>
          </a:p>
          <a:p>
            <a:pPr lvl="1"/>
            <a:r>
              <a:rPr lang="en-US" sz="1050" dirty="0">
                <a:solidFill>
                  <a:schemeClr val="bg1">
                    <a:lumMod val="50000"/>
                  </a:schemeClr>
                </a:solidFill>
              </a:rPr>
              <a:t>S12 Single Remote Tower operations ..</a:t>
            </a:r>
          </a:p>
          <a:p>
            <a:pPr lvl="1"/>
            <a:r>
              <a:rPr lang="en-US" sz="1050" dirty="0">
                <a:solidFill>
                  <a:schemeClr val="bg1">
                    <a:lumMod val="50000"/>
                  </a:schemeClr>
                </a:solidFill>
              </a:rPr>
              <a:t>S13 Remotely-Provided Air Traffic Service …</a:t>
            </a:r>
          </a:p>
          <a:p>
            <a:pPr lvl="1"/>
            <a:r>
              <a:rPr lang="en-US" sz="1050" dirty="0">
                <a:solidFill>
                  <a:schemeClr val="bg1">
                    <a:lumMod val="50000"/>
                  </a:schemeClr>
                </a:solidFill>
              </a:rPr>
              <a:t>S22 Automated Assistance to Controller …</a:t>
            </a:r>
          </a:p>
          <a:p>
            <a:r>
              <a:rPr lang="en-US" sz="1050" b="1" dirty="0">
                <a:solidFill>
                  <a:schemeClr val="bg1">
                    <a:lumMod val="50000"/>
                  </a:schemeClr>
                </a:solidFill>
              </a:rPr>
              <a:t>Network Collaborative Management</a:t>
            </a:r>
          </a:p>
          <a:p>
            <a:pPr lvl="1"/>
            <a:r>
              <a:rPr lang="en-US" sz="1050" dirty="0">
                <a:solidFill>
                  <a:schemeClr val="bg1">
                    <a:lumMod val="50000"/>
                  </a:schemeClr>
                </a:solidFill>
              </a:rPr>
              <a:t>S17 Advanced Short ATFCM Measures …</a:t>
            </a:r>
          </a:p>
          <a:p>
            <a:pPr lvl="1"/>
            <a:r>
              <a:rPr lang="en-US" sz="1050" dirty="0">
                <a:solidFill>
                  <a:schemeClr val="bg1">
                    <a:lumMod val="50000"/>
                  </a:schemeClr>
                </a:solidFill>
              </a:rPr>
              <a:t>S18 Calculated Take-Off Time (CTOT) …</a:t>
            </a:r>
          </a:p>
          <a:p>
            <a:pPr lvl="1"/>
            <a:r>
              <a:rPr lang="en-US" sz="1050" dirty="0">
                <a:solidFill>
                  <a:schemeClr val="bg1">
                    <a:lumMod val="50000"/>
                  </a:schemeClr>
                </a:solidFill>
              </a:rPr>
              <a:t>S19 Automated support for Traffic …</a:t>
            </a:r>
          </a:p>
          <a:p>
            <a:pPr lvl="1"/>
            <a:r>
              <a:rPr lang="en-US" sz="1050" dirty="0">
                <a:solidFill>
                  <a:schemeClr val="bg1">
                    <a:lumMod val="50000"/>
                  </a:schemeClr>
                </a:solidFill>
              </a:rPr>
              <a:t>S20 Collaborative NOP …</a:t>
            </a:r>
          </a:p>
          <a:p>
            <a:pPr lvl="1"/>
            <a:r>
              <a:rPr lang="en-US" sz="1050" dirty="0">
                <a:solidFill>
                  <a:schemeClr val="bg1">
                    <a:lumMod val="50000"/>
                  </a:schemeClr>
                </a:solidFill>
              </a:rPr>
              <a:t>S31 Variable profile military reserved …</a:t>
            </a:r>
          </a:p>
          <a:p>
            <a:r>
              <a:rPr lang="en-US" sz="1050" b="1" dirty="0">
                <a:solidFill>
                  <a:schemeClr val="bg1">
                    <a:lumMod val="50000"/>
                  </a:schemeClr>
                </a:solidFill>
              </a:rPr>
              <a:t>SWIM</a:t>
            </a:r>
          </a:p>
          <a:p>
            <a:pPr lvl="1"/>
            <a:r>
              <a:rPr lang="en-US" sz="1050" dirty="0">
                <a:solidFill>
                  <a:schemeClr val="bg1">
                    <a:lumMod val="50000"/>
                  </a:schemeClr>
                </a:solidFill>
              </a:rPr>
              <a:t>S34 Digital Integrated Briefing</a:t>
            </a:r>
          </a:p>
          <a:p>
            <a:pPr lvl="1"/>
            <a:r>
              <a:rPr lang="en-US" sz="1050" dirty="0">
                <a:solidFill>
                  <a:schemeClr val="bg1">
                    <a:lumMod val="50000"/>
                  </a:schemeClr>
                </a:solidFill>
              </a:rPr>
              <a:t>S35 MET Information Exchange</a:t>
            </a:r>
          </a:p>
          <a:p>
            <a:pPr lvl="1"/>
            <a:r>
              <a:rPr lang="en-US" sz="1050" dirty="0">
                <a:solidFill>
                  <a:schemeClr val="bg1">
                    <a:lumMod val="50000"/>
                  </a:schemeClr>
                </a:solidFill>
              </a:rPr>
              <a:t>S46 Initial SWIM</a:t>
            </a:r>
          </a:p>
          <a:p>
            <a:endParaRPr lang="en-US" sz="1050" dirty="0"/>
          </a:p>
          <a:p>
            <a:endParaRPr lang="de-DE" sz="1200" dirty="0"/>
          </a:p>
        </p:txBody>
      </p:sp>
      <p:sp>
        <p:nvSpPr>
          <p:cNvPr id="4" name="Textplatzhalter 1"/>
          <p:cNvSpPr txBox="1">
            <a:spLocks/>
          </p:cNvSpPr>
          <p:nvPr/>
        </p:nvSpPr>
        <p:spPr>
          <a:xfrm>
            <a:off x="486000" y="1591200"/>
            <a:ext cx="11221200" cy="4338000"/>
          </a:xfrm>
          <a:prstGeom prst="rect">
            <a:avLst/>
          </a:prstGeom>
        </p:spPr>
        <p:txBody>
          <a:bodyPr/>
          <a:lst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200" dirty="0"/>
          </a:p>
        </p:txBody>
      </p:sp>
      <p:sp>
        <p:nvSpPr>
          <p:cNvPr id="7" name="Abgerundetes Rechteck 6"/>
          <p:cNvSpPr/>
          <p:nvPr/>
        </p:nvSpPr>
        <p:spPr>
          <a:xfrm>
            <a:off x="4605407" y="1972264"/>
            <a:ext cx="7430912" cy="1296000"/>
          </a:xfrm>
          <a:prstGeom prst="roundRect">
            <a:avLst/>
          </a:prstGeom>
          <a:solidFill>
            <a:srgbClr val="F07D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de-DE" dirty="0">
              <a:solidFill>
                <a:schemeClr val="tx1"/>
              </a:solidFill>
              <a:latin typeface="Arial" pitchFamily="34" charset="0"/>
              <a:cs typeface="Arial"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694" y="1371818"/>
            <a:ext cx="7095625" cy="45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bgerundetes Rechteck 5"/>
          <p:cNvSpPr/>
          <p:nvPr/>
        </p:nvSpPr>
        <p:spPr>
          <a:xfrm>
            <a:off x="4605407" y="1972264"/>
            <a:ext cx="7430912" cy="1296000"/>
          </a:xfrm>
          <a:prstGeom prst="roundRect">
            <a:avLst/>
          </a:prstGeom>
          <a:solidFill>
            <a:srgbClr val="CC3300">
              <a:alpha val="10196"/>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de-DE" dirty="0">
              <a:solidFill>
                <a:schemeClr val="tx1"/>
              </a:solidFill>
              <a:latin typeface="Arial" pitchFamily="34" charset="0"/>
              <a:cs typeface="Arial" pitchFamily="34" charset="0"/>
            </a:endParaRPr>
          </a:p>
        </p:txBody>
      </p:sp>
      <p:sp>
        <p:nvSpPr>
          <p:cNvPr id="9" name="Textfeld 8"/>
          <p:cNvSpPr txBox="1"/>
          <p:nvPr/>
        </p:nvSpPr>
        <p:spPr>
          <a:xfrm>
            <a:off x="4940694" y="5941793"/>
            <a:ext cx="7095625" cy="200055"/>
          </a:xfrm>
          <a:prstGeom prst="rect">
            <a:avLst/>
          </a:prstGeom>
          <a:noFill/>
        </p:spPr>
        <p:txBody>
          <a:bodyPr wrap="square" rtlCol="0">
            <a:spAutoFit/>
          </a:bodyPr>
          <a:lstStyle/>
          <a:p>
            <a:pPr algn="r"/>
            <a:r>
              <a:rPr lang="de-DE" sz="700" dirty="0"/>
              <a:t>[https://www.sesarju.eu/newsroom/brochures-publications/release-5, https://www.atmmasterplan.eu/data/sesar_solutions]</a:t>
            </a:r>
          </a:p>
        </p:txBody>
      </p:sp>
      <p:pic>
        <p:nvPicPr>
          <p:cNvPr id="10" name="Grafik 9"/>
          <p:cNvPicPr>
            <a:picLocks noChangeAspect="1"/>
          </p:cNvPicPr>
          <p:nvPr/>
        </p:nvPicPr>
        <p:blipFill rotWithShape="1">
          <a:blip r:embed="rId4"/>
          <a:srcRect l="60062" b="8410"/>
          <a:stretch/>
        </p:blipFill>
        <p:spPr>
          <a:xfrm>
            <a:off x="784340" y="1812731"/>
            <a:ext cx="3911438" cy="3688148"/>
          </a:xfrm>
          <a:prstGeom prst="rect">
            <a:avLst/>
          </a:prstGeom>
        </p:spPr>
      </p:pic>
    </p:spTree>
    <p:extLst>
      <p:ext uri="{BB962C8B-B14F-4D97-AF65-F5344CB8AC3E}">
        <p14:creationId xmlns:p14="http://schemas.microsoft.com/office/powerpoint/2010/main" val="8762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4294967295"/>
          </p:nvPr>
        </p:nvSpPr>
        <p:spPr>
          <a:xfrm>
            <a:off x="239261" y="1428535"/>
            <a:ext cx="6306164" cy="4681115"/>
          </a:xfrm>
        </p:spPr>
        <p:txBody>
          <a:bodyPr/>
          <a:lstStyle/>
          <a:p>
            <a:pPr marL="285750" lvl="0" indent="-285750">
              <a:lnSpc>
                <a:spcPct val="100000"/>
              </a:lnSpc>
              <a:spcBef>
                <a:spcPts val="0"/>
              </a:spcBef>
              <a:spcAft>
                <a:spcPts val="600"/>
              </a:spcAft>
              <a:buClr>
                <a:srgbClr val="28618C"/>
              </a:buClr>
              <a:buFont typeface="Arial" panose="020B0604020202020204" pitchFamily="34" charset="0"/>
              <a:buChar char="•"/>
            </a:pPr>
            <a:r>
              <a:rPr lang="de-DE" sz="2000" dirty="0" smtClean="0">
                <a:solidFill>
                  <a:prstClr val="black"/>
                </a:solidFill>
              </a:rPr>
              <a:t>National </a:t>
            </a:r>
            <a:r>
              <a:rPr lang="de-DE" sz="2000" dirty="0" err="1" smtClean="0">
                <a:solidFill>
                  <a:prstClr val="black"/>
                </a:solidFill>
              </a:rPr>
              <a:t>working</a:t>
            </a:r>
            <a:r>
              <a:rPr lang="de-DE" sz="2000" dirty="0" smtClean="0">
                <a:solidFill>
                  <a:prstClr val="black"/>
                </a:solidFill>
              </a:rPr>
              <a:t> </a:t>
            </a:r>
            <a:r>
              <a:rPr lang="de-DE" sz="2000" dirty="0" err="1" smtClean="0">
                <a:solidFill>
                  <a:prstClr val="black"/>
                </a:solidFill>
              </a:rPr>
              <a:t>group</a:t>
            </a:r>
            <a:r>
              <a:rPr lang="de-DE" sz="2000" dirty="0" smtClean="0">
                <a:solidFill>
                  <a:prstClr val="black"/>
                </a:solidFill>
              </a:rPr>
              <a:t> „</a:t>
            </a:r>
            <a:r>
              <a:rPr lang="de-DE" sz="2000" dirty="0" err="1" smtClean="0">
                <a:solidFill>
                  <a:prstClr val="black"/>
                </a:solidFill>
              </a:rPr>
              <a:t>Optimised</a:t>
            </a:r>
            <a:r>
              <a:rPr lang="de-DE" sz="2000" dirty="0" smtClean="0">
                <a:solidFill>
                  <a:prstClr val="black"/>
                </a:solidFill>
              </a:rPr>
              <a:t> </a:t>
            </a:r>
            <a:r>
              <a:rPr lang="de-DE" sz="2000" dirty="0">
                <a:solidFill>
                  <a:prstClr val="black"/>
                </a:solidFill>
              </a:rPr>
              <a:t>Flying Group“</a:t>
            </a:r>
          </a:p>
          <a:p>
            <a:pPr marL="735750" lvl="1" indent="-285750">
              <a:spcBef>
                <a:spcPts val="0"/>
              </a:spcBef>
              <a:spcAft>
                <a:spcPts val="600"/>
              </a:spcAft>
              <a:buClr>
                <a:srgbClr val="28618C"/>
              </a:buClr>
              <a:buFont typeface="Arial" panose="020B0604020202020204" pitchFamily="34" charset="0"/>
              <a:buChar char="•"/>
            </a:pPr>
            <a:r>
              <a:rPr lang="de-DE" sz="2000" dirty="0">
                <a:solidFill>
                  <a:prstClr val="black"/>
                </a:solidFill>
              </a:rPr>
              <a:t>5 </a:t>
            </a:r>
            <a:r>
              <a:rPr lang="de-DE" sz="2000" dirty="0" err="1">
                <a:solidFill>
                  <a:prstClr val="black"/>
                </a:solidFill>
              </a:rPr>
              <a:t>airlines</a:t>
            </a:r>
            <a:r>
              <a:rPr lang="de-DE" sz="2000" dirty="0">
                <a:solidFill>
                  <a:prstClr val="black"/>
                </a:solidFill>
              </a:rPr>
              <a:t> </a:t>
            </a:r>
          </a:p>
          <a:p>
            <a:pPr marL="735750" lvl="1" indent="-285750">
              <a:spcBef>
                <a:spcPts val="0"/>
              </a:spcBef>
              <a:spcAft>
                <a:spcPts val="600"/>
              </a:spcAft>
              <a:buClr>
                <a:srgbClr val="28618C"/>
              </a:buClr>
              <a:buFont typeface="Arial" panose="020B0604020202020204" pitchFamily="34" charset="0"/>
              <a:buChar char="•"/>
            </a:pPr>
            <a:r>
              <a:rPr lang="de-DE" sz="2000" dirty="0">
                <a:solidFill>
                  <a:prstClr val="black"/>
                </a:solidFill>
              </a:rPr>
              <a:t>1 ANSP (DFS)</a:t>
            </a:r>
            <a:r>
              <a:rPr lang="de-DE" sz="2000" i="1" dirty="0">
                <a:solidFill>
                  <a:prstClr val="black"/>
                </a:solidFill>
              </a:rPr>
              <a:t/>
            </a:r>
            <a:br>
              <a:rPr lang="de-DE" sz="2000" i="1" dirty="0">
                <a:solidFill>
                  <a:prstClr val="black"/>
                </a:solidFill>
              </a:rPr>
            </a:br>
            <a:endParaRPr lang="de-DE" sz="2000" i="1" dirty="0">
              <a:solidFill>
                <a:prstClr val="black"/>
              </a:solidFill>
            </a:endParaRPr>
          </a:p>
          <a:p>
            <a:pPr marL="285750" lvl="0" indent="-285750">
              <a:lnSpc>
                <a:spcPct val="100000"/>
              </a:lnSpc>
              <a:spcBef>
                <a:spcPts val="0"/>
              </a:spcBef>
              <a:spcAft>
                <a:spcPts val="600"/>
              </a:spcAft>
              <a:buClr>
                <a:srgbClr val="28618C"/>
              </a:buClr>
              <a:buFont typeface="Arial" panose="020B0604020202020204" pitchFamily="34" charset="0"/>
              <a:buChar char="•"/>
            </a:pPr>
            <a:r>
              <a:rPr lang="de-DE" sz="2000" dirty="0">
                <a:solidFill>
                  <a:prstClr val="black"/>
                </a:solidFill>
              </a:rPr>
              <a:t>ETAS-</a:t>
            </a:r>
            <a:r>
              <a:rPr lang="de-DE" sz="2000" dirty="0" err="1">
                <a:solidFill>
                  <a:prstClr val="black"/>
                </a:solidFill>
              </a:rPr>
              <a:t>powered</a:t>
            </a:r>
            <a:r>
              <a:rPr lang="de-DE" sz="2000" dirty="0">
                <a:solidFill>
                  <a:prstClr val="black"/>
                </a:solidFill>
              </a:rPr>
              <a:t> </a:t>
            </a:r>
            <a:r>
              <a:rPr lang="de-DE" sz="2000" dirty="0" err="1">
                <a:solidFill>
                  <a:prstClr val="black"/>
                </a:solidFill>
              </a:rPr>
              <a:t>server</a:t>
            </a:r>
            <a:r>
              <a:rPr lang="de-DE" sz="2000" dirty="0">
                <a:solidFill>
                  <a:prstClr val="black"/>
                </a:solidFill>
              </a:rPr>
              <a:t> </a:t>
            </a:r>
            <a:r>
              <a:rPr lang="de-DE" sz="2000" dirty="0" err="1">
                <a:solidFill>
                  <a:prstClr val="black"/>
                </a:solidFill>
              </a:rPr>
              <a:t>application</a:t>
            </a:r>
            <a:endParaRPr lang="de-DE" sz="2000" dirty="0">
              <a:solidFill>
                <a:prstClr val="black"/>
              </a:solidFill>
            </a:endParaRPr>
          </a:p>
          <a:p>
            <a:pPr marL="735750" lvl="1" indent="-285750">
              <a:spcBef>
                <a:spcPts val="0"/>
              </a:spcBef>
              <a:spcAft>
                <a:spcPts val="600"/>
              </a:spcAft>
              <a:buClr>
                <a:srgbClr val="28618C"/>
              </a:buClr>
              <a:buFont typeface="Arial" panose="020B0604020202020204" pitchFamily="34" charset="0"/>
              <a:buChar char="•"/>
            </a:pPr>
            <a:r>
              <a:rPr lang="de-DE" sz="2000" dirty="0">
                <a:solidFill>
                  <a:prstClr val="black"/>
                </a:solidFill>
              </a:rPr>
              <a:t>Radar </a:t>
            </a:r>
            <a:r>
              <a:rPr lang="de-DE" sz="2000" dirty="0" err="1">
                <a:solidFill>
                  <a:prstClr val="black"/>
                </a:solidFill>
              </a:rPr>
              <a:t>tracks</a:t>
            </a:r>
            <a:r>
              <a:rPr lang="de-DE" sz="2000" dirty="0">
                <a:solidFill>
                  <a:prstClr val="black"/>
                </a:solidFill>
              </a:rPr>
              <a:t> </a:t>
            </a:r>
            <a:r>
              <a:rPr lang="de-DE" sz="2000" dirty="0">
                <a:solidFill>
                  <a:prstClr val="black">
                    <a:lumMod val="50000"/>
                    <a:lumOff val="50000"/>
                  </a:prstClr>
                </a:solidFill>
              </a:rPr>
              <a:t>(FANOMOS, </a:t>
            </a:r>
            <a:r>
              <a:rPr lang="de-DE" sz="2000" dirty="0" smtClean="0">
                <a:solidFill>
                  <a:prstClr val="black">
                    <a:lumMod val="50000"/>
                    <a:lumOff val="50000"/>
                  </a:prstClr>
                </a:solidFill>
              </a:rPr>
              <a:t>STANLY Track)</a:t>
            </a:r>
            <a:endParaRPr lang="de-DE" sz="2000" dirty="0">
              <a:solidFill>
                <a:prstClr val="black">
                  <a:lumMod val="50000"/>
                  <a:lumOff val="50000"/>
                </a:prstClr>
              </a:solidFill>
            </a:endParaRPr>
          </a:p>
          <a:p>
            <a:pPr marL="735750" lvl="1" indent="-285750">
              <a:spcBef>
                <a:spcPts val="0"/>
              </a:spcBef>
              <a:spcAft>
                <a:spcPts val="600"/>
              </a:spcAft>
              <a:buClr>
                <a:srgbClr val="28618C"/>
              </a:buClr>
              <a:buFont typeface="Arial" panose="020B0604020202020204" pitchFamily="34" charset="0"/>
              <a:buChar char="•"/>
            </a:pPr>
            <a:r>
              <a:rPr lang="de-DE" sz="2000" dirty="0" err="1">
                <a:solidFill>
                  <a:prstClr val="black"/>
                </a:solidFill>
              </a:rPr>
              <a:t>Mass</a:t>
            </a:r>
            <a:r>
              <a:rPr lang="de-DE" sz="2000" dirty="0">
                <a:solidFill>
                  <a:prstClr val="black"/>
                </a:solidFill>
              </a:rPr>
              <a:t> </a:t>
            </a:r>
            <a:r>
              <a:rPr lang="de-DE" sz="2000" dirty="0" err="1">
                <a:solidFill>
                  <a:prstClr val="black"/>
                </a:solidFill>
              </a:rPr>
              <a:t>estimation</a:t>
            </a:r>
            <a:r>
              <a:rPr lang="de-DE" sz="2000" dirty="0">
                <a:solidFill>
                  <a:prstClr val="black"/>
                </a:solidFill>
              </a:rPr>
              <a:t> </a:t>
            </a:r>
            <a:r>
              <a:rPr lang="de-DE" sz="2000" dirty="0">
                <a:solidFill>
                  <a:prstClr val="black">
                    <a:lumMod val="50000"/>
                    <a:lumOff val="50000"/>
                  </a:prstClr>
                </a:solidFill>
              </a:rPr>
              <a:t>(DB-</a:t>
            </a:r>
            <a:r>
              <a:rPr lang="de-DE" sz="2000" dirty="0" err="1">
                <a:solidFill>
                  <a:prstClr val="black">
                    <a:lumMod val="50000"/>
                    <a:lumOff val="50000"/>
                  </a:prstClr>
                </a:solidFill>
              </a:rPr>
              <a:t>backed</a:t>
            </a:r>
            <a:r>
              <a:rPr lang="de-DE" sz="2000" dirty="0">
                <a:solidFill>
                  <a:prstClr val="black">
                    <a:lumMod val="50000"/>
                    <a:lumOff val="50000"/>
                  </a:prstClr>
                </a:solidFill>
              </a:rPr>
              <a:t>, </a:t>
            </a:r>
            <a:r>
              <a:rPr lang="de-DE" sz="2000" dirty="0" err="1">
                <a:solidFill>
                  <a:prstClr val="black">
                    <a:lumMod val="50000"/>
                    <a:lumOff val="50000"/>
                  </a:prstClr>
                </a:solidFill>
              </a:rPr>
              <a:t>handbook-based</a:t>
            </a:r>
            <a:r>
              <a:rPr lang="de-DE" sz="2000" dirty="0">
                <a:solidFill>
                  <a:prstClr val="black">
                    <a:lumMod val="50000"/>
                    <a:lumOff val="50000"/>
                  </a:prstClr>
                </a:solidFill>
              </a:rPr>
              <a:t>)</a:t>
            </a:r>
          </a:p>
          <a:p>
            <a:pPr marL="735750" lvl="1" indent="-285750">
              <a:spcBef>
                <a:spcPts val="0"/>
              </a:spcBef>
              <a:spcAft>
                <a:spcPts val="600"/>
              </a:spcAft>
              <a:buClr>
                <a:srgbClr val="28618C"/>
              </a:buClr>
              <a:buFont typeface="Arial" panose="020B0604020202020204" pitchFamily="34" charset="0"/>
              <a:buChar char="•"/>
            </a:pPr>
            <a:r>
              <a:rPr lang="de-DE" sz="2000" dirty="0" err="1">
                <a:solidFill>
                  <a:prstClr val="black"/>
                </a:solidFill>
              </a:rPr>
              <a:t>Aerodynamic</a:t>
            </a:r>
            <a:r>
              <a:rPr lang="de-DE" sz="2000" dirty="0">
                <a:solidFill>
                  <a:prstClr val="black"/>
                </a:solidFill>
              </a:rPr>
              <a:t> </a:t>
            </a:r>
            <a:r>
              <a:rPr lang="de-DE" sz="2000" dirty="0" err="1">
                <a:solidFill>
                  <a:prstClr val="black"/>
                </a:solidFill>
              </a:rPr>
              <a:t>work</a:t>
            </a:r>
            <a:r>
              <a:rPr lang="de-DE" sz="2000" dirty="0">
                <a:solidFill>
                  <a:prstClr val="black"/>
                </a:solidFill>
              </a:rPr>
              <a:t> </a:t>
            </a:r>
            <a:r>
              <a:rPr lang="de-DE" sz="2000" dirty="0" smtClean="0">
                <a:solidFill>
                  <a:prstClr val="black">
                    <a:lumMod val="50000"/>
                    <a:lumOff val="50000"/>
                  </a:prstClr>
                </a:solidFill>
              </a:rPr>
              <a:t>(</a:t>
            </a:r>
            <a:r>
              <a:rPr lang="de-DE" sz="2000" dirty="0" err="1" smtClean="0">
                <a:solidFill>
                  <a:prstClr val="black">
                    <a:lumMod val="50000"/>
                    <a:lumOff val="50000"/>
                  </a:prstClr>
                </a:solidFill>
              </a:rPr>
              <a:t>own</a:t>
            </a:r>
            <a:r>
              <a:rPr lang="de-DE" sz="2000" dirty="0" smtClean="0">
                <a:solidFill>
                  <a:prstClr val="black">
                    <a:lumMod val="50000"/>
                    <a:lumOff val="50000"/>
                  </a:prstClr>
                </a:solidFill>
              </a:rPr>
              <a:t> </a:t>
            </a:r>
            <a:r>
              <a:rPr lang="de-DE" sz="2000" dirty="0">
                <a:solidFill>
                  <a:prstClr val="black">
                    <a:lumMod val="50000"/>
                    <a:lumOff val="50000"/>
                  </a:prstClr>
                </a:solidFill>
              </a:rPr>
              <a:t>APM </a:t>
            </a:r>
            <a:r>
              <a:rPr lang="de-DE" sz="2000" dirty="0" err="1">
                <a:solidFill>
                  <a:prstClr val="black">
                    <a:lumMod val="50000"/>
                    <a:lumOff val="50000"/>
                  </a:prstClr>
                </a:solidFill>
              </a:rPr>
              <a:t>or</a:t>
            </a:r>
            <a:r>
              <a:rPr lang="de-DE" sz="2000" dirty="0">
                <a:solidFill>
                  <a:prstClr val="black">
                    <a:lumMod val="50000"/>
                    <a:lumOff val="50000"/>
                  </a:prstClr>
                </a:solidFill>
              </a:rPr>
              <a:t> BADA 4)</a:t>
            </a:r>
          </a:p>
          <a:p>
            <a:pPr marL="735750" lvl="1" indent="-285750">
              <a:spcBef>
                <a:spcPts val="0"/>
              </a:spcBef>
              <a:spcAft>
                <a:spcPts val="600"/>
              </a:spcAft>
              <a:buClr>
                <a:srgbClr val="28618C"/>
              </a:buClr>
              <a:buFont typeface="Arial" panose="020B0604020202020204" pitchFamily="34" charset="0"/>
              <a:buChar char="•"/>
            </a:pPr>
            <a:r>
              <a:rPr lang="de-DE" sz="2000" dirty="0" err="1">
                <a:solidFill>
                  <a:prstClr val="black"/>
                </a:solidFill>
              </a:rPr>
              <a:t>Energy</a:t>
            </a:r>
            <a:r>
              <a:rPr lang="de-DE" sz="2000" dirty="0">
                <a:solidFill>
                  <a:prstClr val="black"/>
                </a:solidFill>
              </a:rPr>
              <a:t> </a:t>
            </a:r>
            <a:r>
              <a:rPr lang="de-DE" sz="2000" dirty="0" err="1">
                <a:solidFill>
                  <a:prstClr val="black"/>
                </a:solidFill>
              </a:rPr>
              <a:t>household</a:t>
            </a:r>
            <a:r>
              <a:rPr lang="de-DE" sz="2000" dirty="0">
                <a:solidFill>
                  <a:prstClr val="black"/>
                </a:solidFill>
              </a:rPr>
              <a:t> </a:t>
            </a:r>
            <a:r>
              <a:rPr lang="de-DE" sz="2000" dirty="0">
                <a:solidFill>
                  <a:prstClr val="black">
                    <a:lumMod val="50000"/>
                    <a:lumOff val="50000"/>
                  </a:prstClr>
                </a:solidFill>
              </a:rPr>
              <a:t>(</a:t>
            </a:r>
            <a:r>
              <a:rPr lang="de-DE" sz="2000" dirty="0" err="1">
                <a:solidFill>
                  <a:prstClr val="black">
                    <a:lumMod val="50000"/>
                    <a:lumOff val="50000"/>
                  </a:prstClr>
                </a:solidFill>
              </a:rPr>
              <a:t>yields</a:t>
            </a:r>
            <a:r>
              <a:rPr lang="de-DE" sz="2000" dirty="0">
                <a:solidFill>
                  <a:prstClr val="black">
                    <a:lumMod val="50000"/>
                    <a:lumOff val="50000"/>
                  </a:prstClr>
                </a:solidFill>
              </a:rPr>
              <a:t> </a:t>
            </a:r>
            <a:r>
              <a:rPr lang="de-DE" sz="2000" dirty="0" err="1">
                <a:solidFill>
                  <a:prstClr val="black">
                    <a:lumMod val="50000"/>
                    <a:lumOff val="50000"/>
                  </a:prstClr>
                </a:solidFill>
              </a:rPr>
              <a:t>thrust</a:t>
            </a:r>
            <a:r>
              <a:rPr lang="de-DE" sz="2000" dirty="0">
                <a:solidFill>
                  <a:prstClr val="black">
                    <a:lumMod val="50000"/>
                    <a:lumOff val="50000"/>
                  </a:prstClr>
                </a:solidFill>
              </a:rPr>
              <a:t> </a:t>
            </a:r>
            <a:r>
              <a:rPr lang="de-DE" sz="2000" dirty="0" err="1">
                <a:solidFill>
                  <a:prstClr val="black">
                    <a:lumMod val="50000"/>
                    <a:lumOff val="50000"/>
                  </a:prstClr>
                </a:solidFill>
              </a:rPr>
              <a:t>required</a:t>
            </a:r>
            <a:r>
              <a:rPr lang="de-DE" sz="2000" dirty="0">
                <a:solidFill>
                  <a:prstClr val="black">
                    <a:lumMod val="50000"/>
                    <a:lumOff val="50000"/>
                  </a:prstClr>
                </a:solidFill>
              </a:rPr>
              <a:t>)</a:t>
            </a:r>
          </a:p>
          <a:p>
            <a:pPr marL="735750" lvl="1" indent="-285750">
              <a:spcBef>
                <a:spcPts val="0"/>
              </a:spcBef>
              <a:spcAft>
                <a:spcPts val="600"/>
              </a:spcAft>
              <a:buClr>
                <a:srgbClr val="28618C"/>
              </a:buClr>
              <a:buFont typeface="Arial" panose="020B0604020202020204" pitchFamily="34" charset="0"/>
              <a:buChar char="•"/>
            </a:pPr>
            <a:r>
              <a:rPr lang="de-DE" sz="2000" dirty="0">
                <a:solidFill>
                  <a:prstClr val="black"/>
                </a:solidFill>
              </a:rPr>
              <a:t>Fuel </a:t>
            </a:r>
            <a:r>
              <a:rPr lang="de-DE" sz="2000" dirty="0" err="1">
                <a:solidFill>
                  <a:prstClr val="black"/>
                </a:solidFill>
              </a:rPr>
              <a:t>flow</a:t>
            </a:r>
            <a:r>
              <a:rPr lang="de-DE" sz="2000" dirty="0">
                <a:solidFill>
                  <a:prstClr val="black"/>
                </a:solidFill>
              </a:rPr>
              <a:t> </a:t>
            </a:r>
            <a:r>
              <a:rPr lang="de-DE" sz="2000" dirty="0">
                <a:solidFill>
                  <a:prstClr val="black">
                    <a:lumMod val="50000"/>
                    <a:lumOff val="50000"/>
                  </a:prstClr>
                </a:solidFill>
              </a:rPr>
              <a:t>(</a:t>
            </a:r>
            <a:r>
              <a:rPr lang="de-DE" sz="2000" dirty="0" err="1">
                <a:solidFill>
                  <a:prstClr val="black">
                    <a:lumMod val="50000"/>
                    <a:lumOff val="50000"/>
                  </a:prstClr>
                </a:solidFill>
              </a:rPr>
              <a:t>own</a:t>
            </a:r>
            <a:r>
              <a:rPr lang="de-DE" sz="2000" dirty="0">
                <a:solidFill>
                  <a:prstClr val="black">
                    <a:lumMod val="50000"/>
                    <a:lumOff val="50000"/>
                  </a:prstClr>
                </a:solidFill>
              </a:rPr>
              <a:t> APM </a:t>
            </a:r>
            <a:r>
              <a:rPr lang="de-DE" sz="2000" dirty="0" err="1">
                <a:solidFill>
                  <a:prstClr val="black">
                    <a:lumMod val="50000"/>
                    <a:lumOff val="50000"/>
                  </a:prstClr>
                </a:solidFill>
              </a:rPr>
              <a:t>or</a:t>
            </a:r>
            <a:r>
              <a:rPr lang="de-DE" sz="2000" dirty="0">
                <a:solidFill>
                  <a:prstClr val="black">
                    <a:lumMod val="50000"/>
                    <a:lumOff val="50000"/>
                  </a:prstClr>
                </a:solidFill>
              </a:rPr>
              <a:t> BADA 4)</a:t>
            </a:r>
            <a:endParaRPr lang="de-DE" sz="2000" dirty="0">
              <a:solidFill>
                <a:prstClr val="black">
                  <a:lumMod val="50000"/>
                  <a:lumOff val="50000"/>
                </a:prstClr>
              </a:solidFill>
            </a:endParaRPr>
          </a:p>
          <a:p>
            <a:pPr marL="735750" lvl="1" indent="-285750">
              <a:spcBef>
                <a:spcPts val="0"/>
              </a:spcBef>
              <a:spcAft>
                <a:spcPts val="600"/>
              </a:spcAft>
              <a:buClr>
                <a:srgbClr val="28618C"/>
              </a:buClr>
              <a:buFont typeface="Arial" panose="020B0604020202020204" pitchFamily="34" charset="0"/>
              <a:buChar char="•"/>
            </a:pPr>
            <a:r>
              <a:rPr lang="de-DE" sz="2000" dirty="0" err="1">
                <a:solidFill>
                  <a:prstClr val="black"/>
                </a:solidFill>
              </a:rPr>
              <a:t>Gaseous</a:t>
            </a:r>
            <a:r>
              <a:rPr lang="de-DE" sz="2000" dirty="0">
                <a:solidFill>
                  <a:prstClr val="black"/>
                </a:solidFill>
              </a:rPr>
              <a:t> </a:t>
            </a:r>
            <a:r>
              <a:rPr lang="de-DE" sz="2000" dirty="0" err="1">
                <a:solidFill>
                  <a:prstClr val="black"/>
                </a:solidFill>
              </a:rPr>
              <a:t>emissions</a:t>
            </a:r>
            <a:r>
              <a:rPr lang="de-DE" sz="2000" dirty="0">
                <a:solidFill>
                  <a:prstClr val="black"/>
                </a:solidFill>
              </a:rPr>
              <a:t> </a:t>
            </a:r>
            <a:r>
              <a:rPr lang="de-DE" sz="2000" dirty="0">
                <a:solidFill>
                  <a:prstClr val="black">
                    <a:lumMod val="50000"/>
                    <a:lumOff val="50000"/>
                  </a:prstClr>
                </a:solidFill>
              </a:rPr>
              <a:t>(ICAO </a:t>
            </a:r>
            <a:r>
              <a:rPr lang="de-DE" sz="2000" dirty="0">
                <a:solidFill>
                  <a:prstClr val="black">
                    <a:lumMod val="50000"/>
                    <a:lumOff val="50000"/>
                  </a:prstClr>
                </a:solidFill>
              </a:rPr>
              <a:t>E</a:t>
            </a:r>
            <a:r>
              <a:rPr lang="de-DE" sz="2000" dirty="0" smtClean="0">
                <a:solidFill>
                  <a:prstClr val="black">
                    <a:lumMod val="50000"/>
                    <a:lumOff val="50000"/>
                  </a:prstClr>
                </a:solidFill>
              </a:rPr>
              <a:t>mission DB)</a:t>
            </a:r>
            <a:endParaRPr lang="de-DE" sz="2000" dirty="0">
              <a:solidFill>
                <a:prstClr val="black">
                  <a:lumMod val="50000"/>
                  <a:lumOff val="50000"/>
                </a:prstClr>
              </a:solidFill>
            </a:endParaRPr>
          </a:p>
          <a:p>
            <a:endParaRPr lang="de-DE" dirty="0"/>
          </a:p>
        </p:txBody>
      </p:sp>
      <p:pic>
        <p:nvPicPr>
          <p:cNvPr id="10" name="Grafik 9"/>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t="-1" b="-1"/>
          <a:stretch/>
        </p:blipFill>
        <p:spPr>
          <a:xfrm>
            <a:off x="6821345" y="3977836"/>
            <a:ext cx="4652831" cy="2008012"/>
          </a:xfrm>
          <a:prstGeom prst="rect">
            <a:avLst/>
          </a:prstGeom>
        </p:spPr>
      </p:pic>
      <p:sp>
        <p:nvSpPr>
          <p:cNvPr id="2" name="Foliennummernplatzhalter 1"/>
          <p:cNvSpPr>
            <a:spLocks noGrp="1"/>
          </p:cNvSpPr>
          <p:nvPr>
            <p:ph type="sldNum" sz="quarter" idx="11"/>
          </p:nvPr>
        </p:nvSpPr>
        <p:spPr/>
        <p:txBody>
          <a:bodyPr/>
          <a:lstStyle/>
          <a:p>
            <a:fld id="{01706432-9869-428F-99A2-F9B8EB903142}" type="slidenum">
              <a:rPr lang="de-DE" smtClean="0"/>
              <a:pPr/>
              <a:t>24</a:t>
            </a:fld>
            <a:endParaRPr lang="de-DE" dirty="0"/>
          </a:p>
        </p:txBody>
      </p:sp>
      <p:sp>
        <p:nvSpPr>
          <p:cNvPr id="5" name="Fußzeilenplatzhalter 4"/>
          <p:cNvSpPr>
            <a:spLocks noGrp="1"/>
          </p:cNvSpPr>
          <p:nvPr>
            <p:ph type="ftr" sz="quarter" idx="3"/>
          </p:nvPr>
        </p:nvSpPr>
        <p:spPr/>
        <p:txBody>
          <a:bodyPr/>
          <a:lstStyle/>
          <a:p>
            <a:r>
              <a:rPr lang="de-DE" altLang="de-DE"/>
              <a:t>BADA User Forum 2018</a:t>
            </a:r>
            <a:endParaRPr lang="de-DE" altLang="de-DE" dirty="0"/>
          </a:p>
        </p:txBody>
      </p:sp>
      <p:sp>
        <p:nvSpPr>
          <p:cNvPr id="6" name="Datumsplatzhalter 5"/>
          <p:cNvSpPr>
            <a:spLocks noGrp="1"/>
          </p:cNvSpPr>
          <p:nvPr>
            <p:ph type="dt" sz="half" idx="2"/>
          </p:nvPr>
        </p:nvSpPr>
        <p:spPr/>
        <p:txBody>
          <a:bodyPr/>
          <a:lstStyle/>
          <a:p>
            <a:r>
              <a:rPr lang="de-DE"/>
              <a:t>2018-10-17</a:t>
            </a:r>
            <a:endParaRPr lang="de-DE" dirty="0"/>
          </a:p>
        </p:txBody>
      </p:sp>
      <p:pic>
        <p:nvPicPr>
          <p:cNvPr id="9" name="Grafik 8"/>
          <p:cNvPicPr>
            <a:picLocks noChangeAspect="1"/>
          </p:cNvPicPr>
          <p:nvPr/>
        </p:nvPicPr>
        <p:blipFill>
          <a:blip r:embed="rId5">
            <a:extLst>
              <a:ext uri="{BEBA8EAE-BF5A-486C-A8C5-ECC9F3942E4B}">
                <a14:imgProps xmlns:a14="http://schemas.microsoft.com/office/drawing/2010/main">
                  <a14:imgLayer r:embed="rId6">
                    <a14:imgEffect>
                      <a14:brightnessContrast bright="-10000"/>
                    </a14:imgEffect>
                  </a14:imgLayer>
                </a14:imgProps>
              </a:ext>
            </a:extLst>
          </a:blip>
          <a:stretch>
            <a:fillRect/>
          </a:stretch>
        </p:blipFill>
        <p:spPr>
          <a:xfrm>
            <a:off x="6821345" y="1025508"/>
            <a:ext cx="4655840" cy="2952328"/>
          </a:xfrm>
          <a:prstGeom prst="rect">
            <a:avLst/>
          </a:prstGeom>
        </p:spPr>
      </p:pic>
      <p:cxnSp>
        <p:nvCxnSpPr>
          <p:cNvPr id="13" name="Gerader Verbinder 12"/>
          <p:cNvCxnSpPr/>
          <p:nvPr/>
        </p:nvCxnSpPr>
        <p:spPr>
          <a:xfrm>
            <a:off x="6821345" y="990061"/>
            <a:ext cx="0" cy="4960340"/>
          </a:xfrm>
          <a:prstGeom prst="line">
            <a:avLst/>
          </a:prstGeom>
          <a:ln w="22225">
            <a:solidFill>
              <a:srgbClr val="1D5F67"/>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flipH="1">
            <a:off x="6821345" y="3975931"/>
            <a:ext cx="4652832" cy="0"/>
          </a:xfrm>
          <a:prstGeom prst="line">
            <a:avLst/>
          </a:prstGeom>
          <a:ln w="22225">
            <a:solidFill>
              <a:srgbClr val="1D5F67"/>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H="1">
            <a:off x="6821344" y="5950401"/>
            <a:ext cx="4652832" cy="0"/>
          </a:xfrm>
          <a:prstGeom prst="line">
            <a:avLst/>
          </a:prstGeom>
          <a:ln w="22225">
            <a:solidFill>
              <a:srgbClr val="1D5F67"/>
            </a:solidFill>
          </a:ln>
        </p:spPr>
        <p:style>
          <a:lnRef idx="1">
            <a:schemeClr val="accent1"/>
          </a:lnRef>
          <a:fillRef idx="0">
            <a:schemeClr val="accent1"/>
          </a:fillRef>
          <a:effectRef idx="0">
            <a:schemeClr val="accent1"/>
          </a:effectRef>
          <a:fontRef idx="minor">
            <a:schemeClr val="tx1"/>
          </a:fontRef>
        </p:style>
      </p:cxnSp>
      <p:sp>
        <p:nvSpPr>
          <p:cNvPr id="7" name="Pfeil nach unten 6"/>
          <p:cNvSpPr/>
          <p:nvPr/>
        </p:nvSpPr>
        <p:spPr>
          <a:xfrm>
            <a:off x="225325" y="3316714"/>
            <a:ext cx="504056" cy="2520280"/>
          </a:xfrm>
          <a:prstGeom prst="downArrow">
            <a:avLst/>
          </a:prstGeom>
          <a:solidFill>
            <a:srgbClr val="28618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t>PROCESSING ORDER</a:t>
            </a:r>
          </a:p>
        </p:txBody>
      </p:sp>
      <p:grpSp>
        <p:nvGrpSpPr>
          <p:cNvPr id="3" name="Gruppieren 2"/>
          <p:cNvGrpSpPr/>
          <p:nvPr/>
        </p:nvGrpSpPr>
        <p:grpSpPr>
          <a:xfrm>
            <a:off x="2798904" y="1873876"/>
            <a:ext cx="3141218" cy="895085"/>
            <a:chOff x="3143672" y="2087987"/>
            <a:chExt cx="2952328" cy="732486"/>
          </a:xfrm>
        </p:grpSpPr>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672" y="2087987"/>
              <a:ext cx="2952328" cy="718786"/>
            </a:xfrm>
            <a:prstGeom prst="rect">
              <a:avLst/>
            </a:prstGeom>
            <a:ln>
              <a:noFill/>
            </a:ln>
          </p:spPr>
        </p:pic>
        <p:sp>
          <p:nvSpPr>
            <p:cNvPr id="12" name="Rechteck 11"/>
            <p:cNvSpPr/>
            <p:nvPr/>
          </p:nvSpPr>
          <p:spPr>
            <a:xfrm>
              <a:off x="4295800" y="2564904"/>
              <a:ext cx="648072" cy="255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5800" y="2559471"/>
              <a:ext cx="666355" cy="191577"/>
            </a:xfrm>
            <a:prstGeom prst="rect">
              <a:avLst/>
            </a:prstGeom>
          </p:spPr>
        </p:pic>
      </p:grpSp>
      <p:sp>
        <p:nvSpPr>
          <p:cNvPr id="20" name="Titel 1">
            <a:extLst>
              <a:ext uri="{FF2B5EF4-FFF2-40B4-BE49-F238E27FC236}">
                <a16:creationId xmlns:a16="http://schemas.microsoft.com/office/drawing/2014/main" id="{13FD8161-4DFA-4255-9E47-29E96264D8AF}"/>
              </a:ext>
            </a:extLst>
          </p:cNvPr>
          <p:cNvSpPr>
            <a:spLocks noGrp="1"/>
          </p:cNvSpPr>
          <p:nvPr>
            <p:ph type="title"/>
          </p:nvPr>
        </p:nvSpPr>
        <p:spPr>
          <a:xfrm>
            <a:off x="481909" y="346075"/>
            <a:ext cx="10580687" cy="962627"/>
          </a:xfrm>
        </p:spPr>
        <p:txBody>
          <a:bodyPr>
            <a:noAutofit/>
          </a:bodyPr>
          <a:lstStyle/>
          <a:p>
            <a:r>
              <a:rPr lang="en-US" sz="2400" dirty="0" smtClean="0">
                <a:solidFill>
                  <a:schemeClr val="tx2"/>
                </a:solidFill>
                <a:latin typeface="Open Sans" panose="020B0606030504020204" pitchFamily="34" charset="0"/>
                <a:cs typeface="+mj-cs"/>
              </a:rPr>
              <a:t>Benchmarking SESAR Functions: CDO, CCO, FRA </a:t>
            </a:r>
            <a:br>
              <a:rPr lang="en-US" sz="2400" dirty="0" smtClean="0">
                <a:solidFill>
                  <a:schemeClr val="tx2"/>
                </a:solidFill>
                <a:latin typeface="Open Sans" panose="020B0606030504020204" pitchFamily="34" charset="0"/>
                <a:cs typeface="+mj-cs"/>
              </a:rPr>
            </a:br>
            <a:r>
              <a:rPr lang="en-US" sz="2400" dirty="0" smtClean="0">
                <a:solidFill>
                  <a:schemeClr val="tx2"/>
                </a:solidFill>
                <a:latin typeface="Open Sans" panose="020B0606030504020204" pitchFamily="34" charset="0"/>
                <a:cs typeface="+mj-cs"/>
              </a:rPr>
              <a:t>ETAS – Enhanced Trajectory Assessment </a:t>
            </a:r>
            <a:endParaRPr lang="en-US" sz="2400" dirty="0">
              <a:solidFill>
                <a:schemeClr val="tx2"/>
              </a:solidFill>
              <a:latin typeface="Open Sans" panose="020B0606030504020204" pitchFamily="34" charset="0"/>
              <a:cs typeface="+mj-cs"/>
            </a:endParaRPr>
          </a:p>
        </p:txBody>
      </p:sp>
      <p:sp>
        <p:nvSpPr>
          <p:cNvPr id="18" name="Textfeld 17"/>
          <p:cNvSpPr txBox="1"/>
          <p:nvPr/>
        </p:nvSpPr>
        <p:spPr>
          <a:xfrm>
            <a:off x="4648207" y="5673402"/>
            <a:ext cx="2013949" cy="276999"/>
          </a:xfrm>
          <a:prstGeom prst="rect">
            <a:avLst/>
          </a:prstGeom>
          <a:noFill/>
        </p:spPr>
        <p:txBody>
          <a:bodyPr wrap="none" rtlCol="0">
            <a:spAutoFit/>
          </a:bodyPr>
          <a:lstStyle/>
          <a:p>
            <a:r>
              <a:rPr lang="de-DE" sz="1200" b="1" dirty="0" smtClean="0"/>
              <a:t>Fricke et al, GfL </a:t>
            </a:r>
            <a:r>
              <a:rPr lang="de-DE" sz="1200" b="1" dirty="0" err="1" smtClean="0"/>
              <a:t>Product</a:t>
            </a:r>
            <a:endParaRPr lang="de-DE" sz="1000" dirty="0"/>
          </a:p>
        </p:txBody>
      </p:sp>
    </p:spTree>
    <p:extLst>
      <p:ext uri="{BB962C8B-B14F-4D97-AF65-F5344CB8AC3E}">
        <p14:creationId xmlns:p14="http://schemas.microsoft.com/office/powerpoint/2010/main" val="312686248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01706432-9869-428F-99A2-F9B8EB903142}" type="slidenum">
              <a:rPr lang="de-DE" smtClean="0"/>
              <a:pPr/>
              <a:t>25</a:t>
            </a:fld>
            <a:endParaRPr lang="de-DE" dirty="0"/>
          </a:p>
        </p:txBody>
      </p:sp>
      <p:sp>
        <p:nvSpPr>
          <p:cNvPr id="3" name="Titel 2"/>
          <p:cNvSpPr>
            <a:spLocks noGrp="1"/>
          </p:cNvSpPr>
          <p:nvPr>
            <p:ph type="title"/>
          </p:nvPr>
        </p:nvSpPr>
        <p:spPr/>
        <p:txBody>
          <a:bodyPr/>
          <a:lstStyle/>
          <a:p>
            <a:r>
              <a:rPr lang="de-DE" altLang="de-DE" sz="2400" dirty="0" smtClean="0">
                <a:solidFill>
                  <a:schemeClr val="tx2"/>
                </a:solidFill>
                <a:latin typeface="Open Sans" panose="020B0606030504020204" pitchFamily="34" charset="0"/>
                <a:cs typeface="+mj-cs"/>
              </a:rPr>
              <a:t>Global Efficiency System Performance </a:t>
            </a:r>
            <a:r>
              <a:rPr lang="de-DE" altLang="de-DE" sz="2400" dirty="0" err="1" smtClean="0">
                <a:solidFill>
                  <a:schemeClr val="tx2"/>
                </a:solidFill>
                <a:latin typeface="Open Sans" panose="020B0606030504020204" pitchFamily="34" charset="0"/>
                <a:cs typeface="+mj-cs"/>
              </a:rPr>
              <a:t>Comparison</a:t>
            </a:r>
            <a:r>
              <a:rPr lang="de-DE" altLang="de-DE" sz="2400" dirty="0">
                <a:solidFill>
                  <a:schemeClr val="tx2"/>
                </a:solidFill>
                <a:latin typeface="Open Sans" panose="020B0606030504020204" pitchFamily="34" charset="0"/>
                <a:cs typeface="+mj-cs"/>
              </a:rPr>
              <a:t/>
            </a:r>
            <a:br>
              <a:rPr lang="de-DE" altLang="de-DE" sz="2400" dirty="0">
                <a:solidFill>
                  <a:schemeClr val="tx2"/>
                </a:solidFill>
                <a:latin typeface="Open Sans" panose="020B0606030504020204" pitchFamily="34" charset="0"/>
                <a:cs typeface="+mj-cs"/>
              </a:rPr>
            </a:br>
            <a:r>
              <a:rPr lang="de-DE" altLang="de-DE" sz="2400" dirty="0">
                <a:solidFill>
                  <a:schemeClr val="tx2"/>
                </a:solidFill>
                <a:latin typeface="Open Sans" panose="020B0606030504020204" pitchFamily="34" charset="0"/>
                <a:cs typeface="+mj-cs"/>
              </a:rPr>
              <a:t>ETAS, FAA (AFEST, AEDT), </a:t>
            </a:r>
            <a:r>
              <a:rPr lang="de-DE" altLang="de-DE" sz="2400" dirty="0" smtClean="0">
                <a:solidFill>
                  <a:schemeClr val="tx2"/>
                </a:solidFill>
                <a:latin typeface="Open Sans" panose="020B0606030504020204" pitchFamily="34" charset="0"/>
                <a:cs typeface="+mj-cs"/>
              </a:rPr>
              <a:t>AS </a:t>
            </a:r>
            <a:r>
              <a:rPr lang="de-DE" altLang="de-DE" sz="2400" dirty="0">
                <a:solidFill>
                  <a:schemeClr val="tx2"/>
                </a:solidFill>
                <a:latin typeface="Open Sans" panose="020B0606030504020204" pitchFamily="34" charset="0"/>
                <a:cs typeface="+mj-cs"/>
              </a:rPr>
              <a:t>Australia (Dali´)</a:t>
            </a:r>
            <a:endParaRPr lang="de-DE" sz="2400" dirty="0">
              <a:solidFill>
                <a:schemeClr val="tx2"/>
              </a:solidFill>
              <a:latin typeface="Open Sans" panose="020B0606030504020204" pitchFamily="34" charset="0"/>
              <a:cs typeface="+mj-cs"/>
            </a:endParaRPr>
          </a:p>
        </p:txBody>
      </p:sp>
      <p:sp>
        <p:nvSpPr>
          <p:cNvPr id="4" name="Textplatzhalter 3"/>
          <p:cNvSpPr>
            <a:spLocks noGrp="1"/>
          </p:cNvSpPr>
          <p:nvPr>
            <p:ph type="body" sz="quarter" idx="4294967295"/>
          </p:nvPr>
        </p:nvSpPr>
        <p:spPr>
          <a:xfrm>
            <a:off x="239260" y="1692001"/>
            <a:ext cx="11521017" cy="4825131"/>
          </a:xfrm>
        </p:spPr>
        <p:txBody>
          <a:bodyPr>
            <a:noAutofit/>
          </a:bodyPr>
          <a:lstStyle/>
          <a:p>
            <a:pPr marL="0" lvl="0" indent="-450000">
              <a:lnSpc>
                <a:spcPct val="100000"/>
              </a:lnSpc>
              <a:spcBef>
                <a:spcPts val="0"/>
              </a:spcBef>
              <a:spcAft>
                <a:spcPts val="600"/>
              </a:spcAft>
              <a:buClr>
                <a:srgbClr val="28618C"/>
              </a:buClr>
              <a:buFont typeface="Arial" panose="020B0604020202020204" pitchFamily="34" charset="0"/>
              <a:buChar char="•"/>
            </a:pPr>
            <a:r>
              <a:rPr lang="de-DE" dirty="0">
                <a:solidFill>
                  <a:prstClr val="black"/>
                </a:solidFill>
              </a:rPr>
              <a:t>Model </a:t>
            </a:r>
            <a:r>
              <a:rPr lang="de-DE" dirty="0" err="1">
                <a:solidFill>
                  <a:prstClr val="black"/>
                </a:solidFill>
              </a:rPr>
              <a:t>predictions</a:t>
            </a:r>
            <a:r>
              <a:rPr lang="de-DE" dirty="0">
                <a:solidFill>
                  <a:prstClr val="black"/>
                </a:solidFill>
              </a:rPr>
              <a:t> </a:t>
            </a:r>
            <a:r>
              <a:rPr lang="de-DE" dirty="0" err="1">
                <a:solidFill>
                  <a:prstClr val="black"/>
                </a:solidFill>
              </a:rPr>
              <a:t>with</a:t>
            </a:r>
            <a:r>
              <a:rPr lang="de-DE" dirty="0">
                <a:solidFill>
                  <a:prstClr val="black"/>
                </a:solidFill>
              </a:rPr>
              <a:t> </a:t>
            </a:r>
            <a:r>
              <a:rPr lang="de-DE" i="1" dirty="0" err="1">
                <a:solidFill>
                  <a:prstClr val="black"/>
                </a:solidFill>
              </a:rPr>
              <a:t>unknown</a:t>
            </a:r>
            <a:r>
              <a:rPr lang="de-DE" dirty="0">
                <a:solidFill>
                  <a:prstClr val="black"/>
                </a:solidFill>
              </a:rPr>
              <a:t> A/C </a:t>
            </a:r>
            <a:r>
              <a:rPr lang="de-DE" dirty="0" err="1" smtClean="0">
                <a:solidFill>
                  <a:prstClr val="black"/>
                </a:solidFill>
              </a:rPr>
              <a:t>mass</a:t>
            </a:r>
            <a:r>
              <a:rPr lang="de-DE" dirty="0">
                <a:solidFill>
                  <a:prstClr val="black"/>
                </a:solidFill>
              </a:rPr>
              <a:t> </a:t>
            </a:r>
            <a:r>
              <a:rPr lang="de-DE" dirty="0" err="1" smtClean="0">
                <a:solidFill>
                  <a:prstClr val="black"/>
                </a:solidFill>
              </a:rPr>
              <a:t>as</a:t>
            </a:r>
            <a:r>
              <a:rPr lang="de-DE" dirty="0" smtClean="0">
                <a:solidFill>
                  <a:prstClr val="black"/>
                </a:solidFill>
              </a:rPr>
              <a:t> </a:t>
            </a:r>
            <a:r>
              <a:rPr lang="de-DE" dirty="0" smtClean="0">
                <a:solidFill>
                  <a:prstClr val="black"/>
                </a:solidFill>
              </a:rPr>
              <a:t>1</a:t>
            </a:r>
            <a:r>
              <a:rPr lang="de-DE" baseline="30000" dirty="0" smtClean="0">
                <a:solidFill>
                  <a:prstClr val="black"/>
                </a:solidFill>
              </a:rPr>
              <a:t>st</a:t>
            </a:r>
            <a:r>
              <a:rPr lang="de-DE" dirty="0" smtClean="0">
                <a:solidFill>
                  <a:prstClr val="black"/>
                </a:solidFill>
              </a:rPr>
              <a:t> </a:t>
            </a:r>
            <a:r>
              <a:rPr lang="de-DE" dirty="0">
                <a:solidFill>
                  <a:prstClr val="black"/>
                </a:solidFill>
              </a:rPr>
              <a:t>sensitive variable</a:t>
            </a:r>
            <a:r>
              <a:rPr lang="de-DE" dirty="0" smtClean="0">
                <a:solidFill>
                  <a:prstClr val="black"/>
                </a:solidFill>
              </a:rPr>
              <a:t>:</a:t>
            </a:r>
            <a:endParaRPr lang="de-DE" dirty="0">
              <a:solidFill>
                <a:prstClr val="black"/>
              </a:solidFill>
            </a:endParaRPr>
          </a:p>
          <a:p>
            <a:pPr marL="1350000" lvl="2" indent="-450000">
              <a:lnSpc>
                <a:spcPct val="100000"/>
              </a:lnSpc>
              <a:spcBef>
                <a:spcPts val="0"/>
              </a:spcBef>
              <a:spcAft>
                <a:spcPts val="600"/>
              </a:spcAft>
              <a:buClr>
                <a:srgbClr val="28618C"/>
              </a:buClr>
              <a:buFont typeface="Arial" panose="020B0604020202020204" pitchFamily="34" charset="0"/>
              <a:buChar char="•"/>
            </a:pPr>
            <a:r>
              <a:rPr lang="de-DE" sz="1800" dirty="0">
                <a:solidFill>
                  <a:prstClr val="black"/>
                </a:solidFill>
              </a:rPr>
              <a:t>linear </a:t>
            </a:r>
            <a:r>
              <a:rPr lang="de-DE" sz="1800" dirty="0">
                <a:solidFill>
                  <a:prstClr val="black"/>
                </a:solidFill>
                <a:sym typeface="Wingdings" panose="05000000000000000000" pitchFamily="2" charset="2"/>
              </a:rPr>
              <a:t> potential </a:t>
            </a:r>
            <a:r>
              <a:rPr lang="de-DE" sz="1800" dirty="0" err="1">
                <a:solidFill>
                  <a:prstClr val="black"/>
                </a:solidFill>
                <a:sym typeface="Wingdings" panose="05000000000000000000" pitchFamily="2" charset="2"/>
              </a:rPr>
              <a:t>and</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kinetic</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energy</a:t>
            </a:r>
            <a:endParaRPr lang="de-DE" sz="1800" dirty="0">
              <a:solidFill>
                <a:prstClr val="black"/>
              </a:solidFill>
              <a:sym typeface="Wingdings" panose="05000000000000000000" pitchFamily="2" charset="2"/>
            </a:endParaRPr>
          </a:p>
          <a:p>
            <a:pPr marL="1350000" lvl="2" indent="-450000">
              <a:lnSpc>
                <a:spcPct val="100000"/>
              </a:lnSpc>
              <a:spcBef>
                <a:spcPts val="0"/>
              </a:spcBef>
              <a:spcAft>
                <a:spcPts val="1200"/>
              </a:spcAft>
              <a:buClr>
                <a:srgbClr val="28618C"/>
              </a:buClr>
              <a:buFont typeface="Arial" panose="020B0604020202020204" pitchFamily="34" charset="0"/>
              <a:buChar char="•"/>
            </a:pPr>
            <a:r>
              <a:rPr lang="de-DE" sz="1800" dirty="0" err="1">
                <a:solidFill>
                  <a:prstClr val="black"/>
                </a:solidFill>
              </a:rPr>
              <a:t>quadratic</a:t>
            </a:r>
            <a:r>
              <a:rPr lang="de-DE" sz="1800" dirty="0">
                <a:solidFill>
                  <a:prstClr val="black"/>
                </a:solidFill>
              </a:rPr>
              <a:t> </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drag</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coefficient</a:t>
            </a:r>
            <a:r>
              <a:rPr lang="de-DE" sz="1800" dirty="0">
                <a:solidFill>
                  <a:prstClr val="black"/>
                </a:solidFill>
                <a:sym typeface="Wingdings" panose="05000000000000000000" pitchFamily="2" charset="2"/>
              </a:rPr>
              <a:t> (via </a:t>
            </a:r>
            <a:r>
              <a:rPr lang="de-DE" sz="1800" dirty="0" err="1">
                <a:solidFill>
                  <a:prstClr val="black"/>
                </a:solidFill>
                <a:sym typeface="Wingdings" panose="05000000000000000000" pitchFamily="2" charset="2"/>
              </a:rPr>
              <a:t>lift</a:t>
            </a:r>
            <a:r>
              <a:rPr lang="de-DE" sz="1800" dirty="0">
                <a:solidFill>
                  <a:prstClr val="black"/>
                </a:solidFill>
                <a:sym typeface="Wingdings" panose="05000000000000000000" pitchFamily="2" charset="2"/>
              </a:rPr>
              <a:t>)</a:t>
            </a:r>
          </a:p>
          <a:p>
            <a:pPr marL="0" lvl="0" indent="-450000">
              <a:lnSpc>
                <a:spcPct val="100000"/>
              </a:lnSpc>
              <a:spcBef>
                <a:spcPts val="0"/>
              </a:spcBef>
              <a:spcAft>
                <a:spcPts val="600"/>
              </a:spcAft>
              <a:buClr>
                <a:srgbClr val="28618C"/>
              </a:buClr>
              <a:buFont typeface="Arial" panose="020B0604020202020204" pitchFamily="34" charset="0"/>
              <a:buChar char="•"/>
            </a:pPr>
            <a:r>
              <a:rPr lang="de-DE" dirty="0">
                <a:solidFill>
                  <a:prstClr val="black"/>
                </a:solidFill>
                <a:sym typeface="Wingdings" panose="05000000000000000000" pitchFamily="2" charset="2"/>
              </a:rPr>
              <a:t>2</a:t>
            </a:r>
            <a:r>
              <a:rPr lang="de-DE" baseline="30000" dirty="0">
                <a:solidFill>
                  <a:prstClr val="black"/>
                </a:solidFill>
                <a:sym typeface="Wingdings" panose="05000000000000000000" pitchFamily="2" charset="2"/>
              </a:rPr>
              <a:t>nd</a:t>
            </a:r>
            <a:r>
              <a:rPr lang="de-DE" dirty="0">
                <a:solidFill>
                  <a:prstClr val="black"/>
                </a:solidFill>
                <a:sym typeface="Wingdings" panose="05000000000000000000" pitchFamily="2" charset="2"/>
              </a:rPr>
              <a:t> sensitive variable: </a:t>
            </a:r>
            <a:r>
              <a:rPr lang="de-DE" dirty="0" err="1">
                <a:solidFill>
                  <a:prstClr val="black"/>
                </a:solidFill>
                <a:sym typeface="Wingdings" panose="05000000000000000000" pitchFamily="2" charset="2"/>
              </a:rPr>
              <a:t>jitters</a:t>
            </a:r>
            <a:r>
              <a:rPr lang="de-DE" dirty="0">
                <a:solidFill>
                  <a:prstClr val="black"/>
                </a:solidFill>
                <a:sym typeface="Wingdings" panose="05000000000000000000" pitchFamily="2" charset="2"/>
              </a:rPr>
              <a:t> in </a:t>
            </a:r>
            <a:r>
              <a:rPr lang="de-DE" dirty="0" err="1">
                <a:solidFill>
                  <a:prstClr val="black"/>
                </a:solidFill>
                <a:sym typeface="Wingdings" panose="05000000000000000000" pitchFamily="2" charset="2"/>
              </a:rPr>
              <a:t>position</a:t>
            </a:r>
            <a:r>
              <a:rPr lang="de-DE" dirty="0">
                <a:solidFill>
                  <a:prstClr val="black"/>
                </a:solidFill>
                <a:sym typeface="Wingdings" panose="05000000000000000000" pitchFamily="2" charset="2"/>
              </a:rPr>
              <a:t> </a:t>
            </a:r>
            <a:r>
              <a:rPr lang="de-DE" dirty="0" err="1">
                <a:solidFill>
                  <a:prstClr val="black"/>
                </a:solidFill>
                <a:sym typeface="Wingdings" panose="05000000000000000000" pitchFamily="2" charset="2"/>
              </a:rPr>
              <a:t>estimation</a:t>
            </a:r>
            <a:endParaRPr lang="de-DE" dirty="0">
              <a:solidFill>
                <a:prstClr val="black"/>
              </a:solidFill>
              <a:sym typeface="Wingdings" panose="05000000000000000000" pitchFamily="2" charset="2"/>
            </a:endParaRPr>
          </a:p>
          <a:p>
            <a:pPr marL="1350000" lvl="2" indent="-450000">
              <a:lnSpc>
                <a:spcPct val="100000"/>
              </a:lnSpc>
              <a:spcBef>
                <a:spcPts val="0"/>
              </a:spcBef>
              <a:spcAft>
                <a:spcPts val="600"/>
              </a:spcAft>
              <a:buClr>
                <a:srgbClr val="28618C"/>
              </a:buClr>
              <a:buFont typeface="Arial" panose="020B0604020202020204" pitchFamily="34" charset="0"/>
              <a:buChar char="•"/>
            </a:pPr>
            <a:r>
              <a:rPr lang="de-DE" sz="1800" dirty="0">
                <a:solidFill>
                  <a:prstClr val="black"/>
                </a:solidFill>
                <a:sym typeface="Wingdings" panose="05000000000000000000" pitchFamily="2" charset="2"/>
              </a:rPr>
              <a:t>1</a:t>
            </a:r>
            <a:r>
              <a:rPr lang="de-DE" sz="1800" baseline="30000" dirty="0">
                <a:solidFill>
                  <a:prstClr val="black"/>
                </a:solidFill>
                <a:sym typeface="Wingdings" panose="05000000000000000000" pitchFamily="2" charset="2"/>
              </a:rPr>
              <a:t>st</a:t>
            </a:r>
            <a:r>
              <a:rPr lang="de-DE" sz="1800" dirty="0">
                <a:solidFill>
                  <a:prstClr val="black"/>
                </a:solidFill>
                <a:sym typeface="Wingdings" panose="05000000000000000000" pitchFamily="2" charset="2"/>
              </a:rPr>
              <a:t> differential  </a:t>
            </a:r>
            <a:r>
              <a:rPr lang="de-DE" sz="1800" dirty="0" err="1">
                <a:solidFill>
                  <a:prstClr val="black"/>
                </a:solidFill>
                <a:sym typeface="Wingdings" panose="05000000000000000000" pitchFamily="2" charset="2"/>
              </a:rPr>
              <a:t>ground</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speed</a:t>
            </a:r>
            <a:r>
              <a:rPr lang="de-DE" sz="1800" dirty="0">
                <a:solidFill>
                  <a:prstClr val="black"/>
                </a:solidFill>
                <a:sym typeface="Wingdings" panose="05000000000000000000" pitchFamily="2" charset="2"/>
              </a:rPr>
              <a:t>  …  </a:t>
            </a:r>
            <a:r>
              <a:rPr lang="de-DE" sz="1800" dirty="0" err="1">
                <a:solidFill>
                  <a:prstClr val="black"/>
                </a:solidFill>
                <a:sym typeface="Wingdings" panose="05000000000000000000" pitchFamily="2" charset="2"/>
              </a:rPr>
              <a:t>drag</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force</a:t>
            </a:r>
            <a:endParaRPr lang="de-DE" sz="1800" dirty="0">
              <a:solidFill>
                <a:prstClr val="black"/>
              </a:solidFill>
              <a:sym typeface="Wingdings" panose="05000000000000000000" pitchFamily="2" charset="2"/>
            </a:endParaRPr>
          </a:p>
          <a:p>
            <a:pPr marL="1350000" lvl="2" indent="-450000">
              <a:lnSpc>
                <a:spcPct val="100000"/>
              </a:lnSpc>
              <a:spcBef>
                <a:spcPts val="0"/>
              </a:spcBef>
              <a:spcAft>
                <a:spcPts val="1800"/>
              </a:spcAft>
              <a:buClr>
                <a:srgbClr val="28618C"/>
              </a:buClr>
              <a:buFont typeface="Arial" panose="020B0604020202020204" pitchFamily="34" charset="0"/>
              <a:buChar char="•"/>
            </a:pPr>
            <a:r>
              <a:rPr lang="de-DE" sz="1800" dirty="0">
                <a:solidFill>
                  <a:prstClr val="black"/>
                </a:solidFill>
                <a:sym typeface="Wingdings" panose="05000000000000000000" pitchFamily="2" charset="2"/>
              </a:rPr>
              <a:t>2</a:t>
            </a:r>
            <a:r>
              <a:rPr lang="de-DE" sz="1800" baseline="30000" dirty="0">
                <a:solidFill>
                  <a:prstClr val="black"/>
                </a:solidFill>
                <a:sym typeface="Wingdings" panose="05000000000000000000" pitchFamily="2" charset="2"/>
              </a:rPr>
              <a:t>nd</a:t>
            </a:r>
            <a:r>
              <a:rPr lang="de-DE" sz="1800" dirty="0">
                <a:solidFill>
                  <a:prstClr val="black"/>
                </a:solidFill>
                <a:sym typeface="Wingdings" panose="05000000000000000000" pitchFamily="2" charset="2"/>
              </a:rPr>
              <a:t> differential  </a:t>
            </a:r>
            <a:r>
              <a:rPr lang="de-DE" sz="1800" dirty="0" err="1">
                <a:solidFill>
                  <a:prstClr val="black"/>
                </a:solidFill>
                <a:sym typeface="Wingdings" panose="05000000000000000000" pitchFamily="2" charset="2"/>
              </a:rPr>
              <a:t>acceleration</a:t>
            </a:r>
            <a:r>
              <a:rPr lang="de-DE" sz="1800" dirty="0">
                <a:solidFill>
                  <a:prstClr val="black"/>
                </a:solidFill>
                <a:sym typeface="Wingdings" panose="05000000000000000000" pitchFamily="2" charset="2"/>
              </a:rPr>
              <a:t>  </a:t>
            </a:r>
            <a:r>
              <a:rPr lang="de-DE" sz="1800" dirty="0" err="1">
                <a:solidFill>
                  <a:prstClr val="black"/>
                </a:solidFill>
                <a:sym typeface="Wingdings" panose="05000000000000000000" pitchFamily="2" charset="2"/>
              </a:rPr>
              <a:t>kinetic</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energy</a:t>
            </a:r>
            <a:r>
              <a:rPr lang="de-DE" sz="1800" dirty="0">
                <a:solidFill>
                  <a:prstClr val="black"/>
                </a:solidFill>
                <a:sym typeface="Wingdings" panose="05000000000000000000" pitchFamily="2" charset="2"/>
              </a:rPr>
              <a:t> rate</a:t>
            </a:r>
          </a:p>
          <a:p>
            <a:pPr marL="0" lvl="0" indent="-450000">
              <a:lnSpc>
                <a:spcPct val="100000"/>
              </a:lnSpc>
              <a:spcBef>
                <a:spcPts val="0"/>
              </a:spcBef>
              <a:spcAft>
                <a:spcPts val="600"/>
              </a:spcAft>
              <a:buClr>
                <a:srgbClr val="28618C"/>
              </a:buClr>
              <a:buFont typeface="Arial" panose="020B0604020202020204" pitchFamily="34" charset="0"/>
              <a:buChar char="•"/>
            </a:pPr>
            <a:r>
              <a:rPr lang="de-DE" dirty="0">
                <a:solidFill>
                  <a:prstClr val="black"/>
                </a:solidFill>
              </a:rPr>
              <a:t>3</a:t>
            </a:r>
            <a:r>
              <a:rPr lang="de-DE" baseline="30000" dirty="0">
                <a:solidFill>
                  <a:prstClr val="black"/>
                </a:solidFill>
              </a:rPr>
              <a:t>rd</a:t>
            </a:r>
            <a:r>
              <a:rPr lang="de-DE" dirty="0">
                <a:solidFill>
                  <a:prstClr val="black"/>
                </a:solidFill>
              </a:rPr>
              <a:t> sensitive variable: MET </a:t>
            </a:r>
            <a:r>
              <a:rPr lang="de-DE" dirty="0" err="1">
                <a:solidFill>
                  <a:prstClr val="black"/>
                </a:solidFill>
              </a:rPr>
              <a:t>data</a:t>
            </a:r>
            <a:endParaRPr lang="de-DE" dirty="0">
              <a:solidFill>
                <a:prstClr val="black"/>
              </a:solidFill>
            </a:endParaRPr>
          </a:p>
          <a:p>
            <a:pPr marL="1350000" lvl="2" indent="-450000">
              <a:lnSpc>
                <a:spcPct val="100000"/>
              </a:lnSpc>
              <a:spcBef>
                <a:spcPts val="0"/>
              </a:spcBef>
              <a:spcAft>
                <a:spcPts val="600"/>
              </a:spcAft>
              <a:buClr>
                <a:srgbClr val="28618C"/>
              </a:buClr>
              <a:buFont typeface="Arial" panose="020B0604020202020204" pitchFamily="34" charset="0"/>
              <a:buChar char="•"/>
            </a:pPr>
            <a:r>
              <a:rPr lang="de-DE" sz="1800" dirty="0" err="1">
                <a:solidFill>
                  <a:prstClr val="black"/>
                </a:solidFill>
              </a:rPr>
              <a:t>ground</a:t>
            </a:r>
            <a:r>
              <a:rPr lang="de-DE" sz="1800" dirty="0">
                <a:solidFill>
                  <a:prstClr val="black"/>
                </a:solidFill>
              </a:rPr>
              <a:t> </a:t>
            </a:r>
            <a:r>
              <a:rPr lang="de-DE" sz="1800" dirty="0" err="1">
                <a:solidFill>
                  <a:prstClr val="black"/>
                </a:solidFill>
              </a:rPr>
              <a:t>speed</a:t>
            </a:r>
            <a:r>
              <a:rPr lang="de-DE" sz="1800" dirty="0">
                <a:solidFill>
                  <a:prstClr val="black"/>
                </a:solidFill>
              </a:rPr>
              <a:t> </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air</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speed</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conversion</a:t>
            </a:r>
            <a:endParaRPr lang="de-DE" sz="1800" dirty="0">
              <a:solidFill>
                <a:prstClr val="black"/>
              </a:solidFill>
              <a:sym typeface="Wingdings" panose="05000000000000000000" pitchFamily="2" charset="2"/>
            </a:endParaRPr>
          </a:p>
          <a:p>
            <a:pPr marL="1350000" lvl="2" indent="-450000">
              <a:lnSpc>
                <a:spcPct val="100000"/>
              </a:lnSpc>
              <a:spcBef>
                <a:spcPts val="0"/>
              </a:spcBef>
              <a:spcAft>
                <a:spcPts val="1200"/>
              </a:spcAft>
              <a:buClr>
                <a:srgbClr val="28618C"/>
              </a:buClr>
              <a:buFont typeface="Arial" panose="020B0604020202020204" pitchFamily="34" charset="0"/>
              <a:buChar char="•"/>
            </a:pPr>
            <a:r>
              <a:rPr lang="de-DE" sz="1800" dirty="0" err="1">
                <a:solidFill>
                  <a:prstClr val="black"/>
                </a:solidFill>
                <a:sym typeface="Wingdings" panose="05000000000000000000" pitchFamily="2" charset="2"/>
              </a:rPr>
              <a:t>pressure</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altitude</a:t>
            </a:r>
            <a:r>
              <a:rPr lang="de-DE" sz="1800" dirty="0">
                <a:solidFill>
                  <a:prstClr val="black"/>
                </a:solidFill>
                <a:sym typeface="Wingdings" panose="05000000000000000000" pitchFamily="2" charset="2"/>
              </a:rPr>
              <a:t>  </a:t>
            </a:r>
            <a:r>
              <a:rPr lang="de-DE" sz="1800" dirty="0" err="1">
                <a:solidFill>
                  <a:prstClr val="black"/>
                </a:solidFill>
                <a:sym typeface="Wingdings" panose="05000000000000000000" pitchFamily="2" charset="2"/>
              </a:rPr>
              <a:t>geo</a:t>
            </a:r>
            <a:r>
              <a:rPr lang="de-DE" sz="1800" dirty="0">
                <a:solidFill>
                  <a:prstClr val="black"/>
                </a:solidFill>
                <a:sym typeface="Wingdings" panose="05000000000000000000" pitchFamily="2" charset="2"/>
              </a:rPr>
              <a:t>(potential) </a:t>
            </a:r>
            <a:r>
              <a:rPr lang="de-DE" sz="1800" dirty="0" err="1">
                <a:solidFill>
                  <a:prstClr val="black"/>
                </a:solidFill>
                <a:sym typeface="Wingdings" panose="05000000000000000000" pitchFamily="2" charset="2"/>
              </a:rPr>
              <a:t>altitude</a:t>
            </a:r>
            <a:r>
              <a:rPr lang="de-DE" sz="1800" dirty="0">
                <a:solidFill>
                  <a:prstClr val="black"/>
                </a:solidFill>
                <a:sym typeface="Wingdings" panose="05000000000000000000" pitchFamily="2" charset="2"/>
              </a:rPr>
              <a:t> </a:t>
            </a:r>
            <a:r>
              <a:rPr lang="de-DE" sz="1800" dirty="0" err="1">
                <a:solidFill>
                  <a:prstClr val="black"/>
                </a:solidFill>
                <a:sym typeface="Wingdings" panose="05000000000000000000" pitchFamily="2" charset="2"/>
              </a:rPr>
              <a:t>conversion</a:t>
            </a:r>
            <a:r>
              <a:rPr lang="de-DE" sz="1800" dirty="0" smtClean="0">
                <a:solidFill>
                  <a:prstClr val="black"/>
                </a:solidFill>
                <a:sym typeface="Wingdings" panose="05000000000000000000" pitchFamily="2" charset="2"/>
              </a:rPr>
              <a:t>‘</a:t>
            </a:r>
          </a:p>
        </p:txBody>
      </p:sp>
      <p:sp>
        <p:nvSpPr>
          <p:cNvPr id="5" name="Fußzeilenplatzhalter 4"/>
          <p:cNvSpPr>
            <a:spLocks noGrp="1"/>
          </p:cNvSpPr>
          <p:nvPr>
            <p:ph type="ftr" sz="quarter" idx="3"/>
          </p:nvPr>
        </p:nvSpPr>
        <p:spPr/>
        <p:txBody>
          <a:bodyPr/>
          <a:lstStyle/>
          <a:p>
            <a:r>
              <a:rPr lang="de-DE" altLang="de-DE" dirty="0"/>
              <a:t>BADA User Forum 2018</a:t>
            </a:r>
          </a:p>
        </p:txBody>
      </p:sp>
      <p:sp>
        <p:nvSpPr>
          <p:cNvPr id="6" name="Datumsplatzhalter 5"/>
          <p:cNvSpPr>
            <a:spLocks noGrp="1"/>
          </p:cNvSpPr>
          <p:nvPr>
            <p:ph type="dt" sz="half" idx="2"/>
          </p:nvPr>
        </p:nvSpPr>
        <p:spPr/>
        <p:txBody>
          <a:bodyPr/>
          <a:lstStyle/>
          <a:p>
            <a:r>
              <a:rPr lang="de-DE"/>
              <a:t>2018-10-17</a:t>
            </a:r>
            <a:endParaRPr lang="de-DE" dirty="0"/>
          </a:p>
        </p:txBody>
      </p:sp>
      <p:pic>
        <p:nvPicPr>
          <p:cNvPr id="7" name="Content Placeholder 6"/>
          <p:cNvPicPr>
            <a:picLocks/>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t="3144" b="1969"/>
          <a:stretch/>
        </p:blipFill>
        <p:spPr bwMode="auto">
          <a:xfrm>
            <a:off x="7368741" y="1093160"/>
            <a:ext cx="4655840" cy="2434457"/>
          </a:xfrm>
          <a:prstGeom prst="rect">
            <a:avLst/>
          </a:prstGeom>
          <a:ln>
            <a:noFill/>
          </a:ln>
          <a:extLst>
            <a:ext uri="{53640926-AAD7-44D8-BBD7-CCE9431645EC}">
              <a14:shadowObscured xmlns:a14="http://schemas.microsoft.com/office/drawing/2010/main"/>
            </a:ext>
          </a:extLst>
        </p:spPr>
      </p:pic>
      <p:pic>
        <p:nvPicPr>
          <p:cNvPr id="8" name="Picture 5"/>
          <p:cNvPicPr/>
          <p:nvPr/>
        </p:nvPicPr>
        <p:blipFill rotWithShape="1">
          <a:blip r:embed="rId5">
            <a:extLst>
              <a:ext uri="{BEBA8EAE-BF5A-486C-A8C5-ECC9F3942E4B}">
                <a14:imgProps xmlns:a14="http://schemas.microsoft.com/office/drawing/2010/main">
                  <a14:imgLayer r:embed="rId6">
                    <a14:imgEffect>
                      <a14:brightnessContrast bright="-10000"/>
                    </a14:imgEffect>
                  </a14:imgLayer>
                </a14:imgProps>
              </a:ext>
            </a:extLst>
          </a:blip>
          <a:srcRect t="1799"/>
          <a:stretch/>
        </p:blipFill>
        <p:spPr bwMode="auto">
          <a:xfrm>
            <a:off x="7382483" y="3527617"/>
            <a:ext cx="4642098" cy="2503881"/>
          </a:xfrm>
          <a:prstGeom prst="rect">
            <a:avLst/>
          </a:prstGeom>
          <a:ln>
            <a:noFill/>
          </a:ln>
          <a:extLst>
            <a:ext uri="{53640926-AAD7-44D8-BBD7-CCE9431645EC}">
              <a14:shadowObscured xmlns:a14="http://schemas.microsoft.com/office/drawing/2010/main"/>
            </a:ext>
          </a:extLst>
        </p:spPr>
      </p:pic>
      <p:cxnSp>
        <p:nvCxnSpPr>
          <p:cNvPr id="9" name="Gerader Verbinder 8"/>
          <p:cNvCxnSpPr/>
          <p:nvPr/>
        </p:nvCxnSpPr>
        <p:spPr>
          <a:xfrm>
            <a:off x="7371750" y="1093160"/>
            <a:ext cx="0" cy="4960340"/>
          </a:xfrm>
          <a:prstGeom prst="line">
            <a:avLst/>
          </a:prstGeom>
          <a:ln w="22225">
            <a:solidFill>
              <a:srgbClr val="1D5F67"/>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H="1">
            <a:off x="7371749" y="6054120"/>
            <a:ext cx="4652832" cy="0"/>
          </a:xfrm>
          <a:prstGeom prst="line">
            <a:avLst/>
          </a:prstGeom>
          <a:ln w="22225">
            <a:solidFill>
              <a:srgbClr val="1D5F67"/>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9240949" y="1166459"/>
            <a:ext cx="1368152" cy="369332"/>
          </a:xfrm>
          <a:prstGeom prst="rect">
            <a:avLst/>
          </a:prstGeom>
          <a:noFill/>
        </p:spPr>
        <p:txBody>
          <a:bodyPr wrap="square" rtlCol="0">
            <a:spAutoFit/>
          </a:bodyPr>
          <a:lstStyle/>
          <a:p>
            <a:r>
              <a:rPr lang="de-DE" dirty="0"/>
              <a:t>Fuel Error</a:t>
            </a:r>
          </a:p>
        </p:txBody>
      </p:sp>
      <p:sp>
        <p:nvSpPr>
          <p:cNvPr id="13" name="Textfeld 12"/>
          <p:cNvSpPr txBox="1"/>
          <p:nvPr/>
        </p:nvSpPr>
        <p:spPr>
          <a:xfrm>
            <a:off x="9240949" y="3553068"/>
            <a:ext cx="1368152" cy="369332"/>
          </a:xfrm>
          <a:prstGeom prst="rect">
            <a:avLst/>
          </a:prstGeom>
          <a:noFill/>
        </p:spPr>
        <p:txBody>
          <a:bodyPr wrap="square" rtlCol="0">
            <a:spAutoFit/>
          </a:bodyPr>
          <a:lstStyle/>
          <a:p>
            <a:r>
              <a:rPr lang="de-DE" dirty="0" err="1"/>
              <a:t>Mass</a:t>
            </a:r>
            <a:r>
              <a:rPr lang="de-DE" dirty="0"/>
              <a:t> Error</a:t>
            </a:r>
          </a:p>
        </p:txBody>
      </p:sp>
      <p:sp>
        <p:nvSpPr>
          <p:cNvPr id="14" name="Textfeld 13"/>
          <p:cNvSpPr txBox="1"/>
          <p:nvPr/>
        </p:nvSpPr>
        <p:spPr>
          <a:xfrm>
            <a:off x="4191012" y="5795743"/>
            <a:ext cx="3141181" cy="276999"/>
          </a:xfrm>
          <a:prstGeom prst="rect">
            <a:avLst/>
          </a:prstGeom>
          <a:noFill/>
        </p:spPr>
        <p:txBody>
          <a:bodyPr wrap="none" rtlCol="0">
            <a:spAutoFit/>
          </a:bodyPr>
          <a:lstStyle/>
          <a:p>
            <a:r>
              <a:rPr lang="de-DE" sz="1200" b="1" dirty="0" smtClean="0"/>
              <a:t>Fricke et al, ATM Seminar 2017, Seattle</a:t>
            </a:r>
            <a:endParaRPr lang="de-DE" sz="1000" dirty="0"/>
          </a:p>
        </p:txBody>
      </p:sp>
      <p:sp>
        <p:nvSpPr>
          <p:cNvPr id="10" name="Rechteck 9"/>
          <p:cNvSpPr/>
          <p:nvPr/>
        </p:nvSpPr>
        <p:spPr>
          <a:xfrm>
            <a:off x="-443414" y="5049720"/>
            <a:ext cx="7550860" cy="1015663"/>
          </a:xfrm>
          <a:prstGeom prst="rect">
            <a:avLst/>
          </a:prstGeom>
        </p:spPr>
        <p:txBody>
          <a:bodyPr wrap="square">
            <a:spAutoFit/>
          </a:bodyPr>
          <a:lstStyle/>
          <a:p>
            <a:pPr marL="900000">
              <a:spcBef>
                <a:spcPts val="0"/>
              </a:spcBef>
              <a:spcAft>
                <a:spcPts val="1200"/>
              </a:spcAft>
              <a:buClr>
                <a:srgbClr val="28618C"/>
              </a:buClr>
            </a:pPr>
            <a:r>
              <a:rPr lang="de-DE" sz="2000" dirty="0">
                <a:solidFill>
                  <a:srgbClr val="002060"/>
                </a:solidFill>
                <a:sym typeface="Wingdings" panose="05000000000000000000" pitchFamily="2" charset="2"/>
              </a:rPr>
              <a:t>ANSP </a:t>
            </a:r>
            <a:r>
              <a:rPr lang="de-DE" sz="2000" dirty="0" err="1">
                <a:solidFill>
                  <a:srgbClr val="002060"/>
                </a:solidFill>
                <a:sym typeface="Wingdings" panose="05000000000000000000" pitchFamily="2" charset="2"/>
              </a:rPr>
              <a:t>has</a:t>
            </a:r>
            <a:r>
              <a:rPr lang="de-DE" sz="2000" dirty="0">
                <a:solidFill>
                  <a:srgbClr val="002060"/>
                </a:solidFill>
                <a:sym typeface="Wingdings" panose="05000000000000000000" pitchFamily="2" charset="2"/>
              </a:rPr>
              <a:t> </a:t>
            </a:r>
            <a:r>
              <a:rPr lang="de-DE" sz="2000" dirty="0" smtClean="0">
                <a:solidFill>
                  <a:srgbClr val="002060"/>
                </a:solidFill>
                <a:sym typeface="Wingdings" panose="05000000000000000000" pitchFamily="2" charset="2"/>
              </a:rPr>
              <a:t>so </a:t>
            </a:r>
            <a:r>
              <a:rPr lang="de-DE" sz="2000" dirty="0" err="1" smtClean="0">
                <a:solidFill>
                  <a:srgbClr val="002060"/>
                </a:solidFill>
                <a:sym typeface="Wingdings" panose="05000000000000000000" pitchFamily="2" charset="2"/>
              </a:rPr>
              <a:t>far</a:t>
            </a:r>
            <a:r>
              <a:rPr lang="de-DE" sz="2000" dirty="0" smtClean="0">
                <a:solidFill>
                  <a:srgbClr val="002060"/>
                </a:solidFill>
                <a:sym typeface="Wingdings" panose="05000000000000000000" pitchFamily="2" charset="2"/>
              </a:rPr>
              <a:t> </a:t>
            </a:r>
            <a:r>
              <a:rPr lang="de-DE" sz="2000" dirty="0" err="1" smtClean="0">
                <a:solidFill>
                  <a:srgbClr val="002060"/>
                </a:solidFill>
                <a:sym typeface="Wingdings" panose="05000000000000000000" pitchFamily="2" charset="2"/>
              </a:rPr>
              <a:t>only</a:t>
            </a:r>
            <a:r>
              <a:rPr lang="de-DE" sz="2000" dirty="0" smtClean="0">
                <a:solidFill>
                  <a:srgbClr val="002060"/>
                </a:solidFill>
                <a:sym typeface="Wingdings" panose="05000000000000000000" pitchFamily="2" charset="2"/>
              </a:rPr>
              <a:t> </a:t>
            </a:r>
            <a:r>
              <a:rPr lang="de-DE" sz="2000" dirty="0">
                <a:solidFill>
                  <a:srgbClr val="002060"/>
                </a:solidFill>
                <a:sym typeface="Wingdings" panose="05000000000000000000" pitchFamily="2" charset="2"/>
              </a:rPr>
              <a:t>limited </a:t>
            </a:r>
            <a:r>
              <a:rPr lang="de-DE" sz="2000" dirty="0" err="1">
                <a:solidFill>
                  <a:srgbClr val="002060"/>
                </a:solidFill>
                <a:sym typeface="Wingdings" panose="05000000000000000000" pitchFamily="2" charset="2"/>
              </a:rPr>
              <a:t>knowledge</a:t>
            </a:r>
            <a:r>
              <a:rPr lang="de-DE" sz="2000" dirty="0">
                <a:solidFill>
                  <a:srgbClr val="002060"/>
                </a:solidFill>
                <a:sym typeface="Wingdings" panose="05000000000000000000" pitchFamily="2" charset="2"/>
              </a:rPr>
              <a:t> </a:t>
            </a:r>
            <a:r>
              <a:rPr lang="de-DE" sz="2000" dirty="0" err="1">
                <a:solidFill>
                  <a:srgbClr val="002060"/>
                </a:solidFill>
                <a:sym typeface="Wingdings" panose="05000000000000000000" pitchFamily="2" charset="2"/>
              </a:rPr>
              <a:t>about</a:t>
            </a:r>
            <a:r>
              <a:rPr lang="de-DE" sz="2000" dirty="0">
                <a:solidFill>
                  <a:srgbClr val="002060"/>
                </a:solidFill>
                <a:sym typeface="Wingdings" panose="05000000000000000000" pitchFamily="2" charset="2"/>
              </a:rPr>
              <a:t> 4D </a:t>
            </a:r>
            <a:r>
              <a:rPr lang="de-DE" sz="2000" dirty="0" smtClean="0">
                <a:solidFill>
                  <a:srgbClr val="002060"/>
                </a:solidFill>
                <a:sym typeface="Wingdings" panose="05000000000000000000" pitchFamily="2" charset="2"/>
              </a:rPr>
              <a:t>BT</a:t>
            </a:r>
            <a:r>
              <a:rPr lang="de-DE" sz="2000" dirty="0">
                <a:solidFill>
                  <a:srgbClr val="002060"/>
                </a:solidFill>
                <a:sym typeface="Wingdings" panose="05000000000000000000" pitchFamily="2" charset="2"/>
              </a:rPr>
              <a:t/>
            </a:r>
            <a:br>
              <a:rPr lang="de-DE" sz="2000" dirty="0">
                <a:solidFill>
                  <a:srgbClr val="002060"/>
                </a:solidFill>
                <a:sym typeface="Wingdings" panose="05000000000000000000" pitchFamily="2" charset="2"/>
              </a:rPr>
            </a:br>
            <a:r>
              <a:rPr lang="de-DE" sz="2000" dirty="0" err="1">
                <a:solidFill>
                  <a:srgbClr val="002060"/>
                </a:solidFill>
                <a:sym typeface="Wingdings" panose="05000000000000000000" pitchFamily="2" charset="2"/>
              </a:rPr>
              <a:t>intent</a:t>
            </a:r>
            <a:r>
              <a:rPr lang="de-DE" sz="2000" dirty="0">
                <a:solidFill>
                  <a:srgbClr val="002060"/>
                </a:solidFill>
                <a:sym typeface="Wingdings" panose="05000000000000000000" pitchFamily="2" charset="2"/>
              </a:rPr>
              <a:t> </a:t>
            </a:r>
            <a:r>
              <a:rPr lang="de-DE" sz="2000" dirty="0" err="1">
                <a:solidFill>
                  <a:srgbClr val="002060"/>
                </a:solidFill>
                <a:sym typeface="Wingdings" panose="05000000000000000000" pitchFamily="2" charset="2"/>
              </a:rPr>
              <a:t>both</a:t>
            </a:r>
            <a:r>
              <a:rPr lang="de-DE" sz="2000" dirty="0">
                <a:solidFill>
                  <a:srgbClr val="002060"/>
                </a:solidFill>
                <a:sym typeface="Wingdings" panose="05000000000000000000" pitchFamily="2" charset="2"/>
              </a:rPr>
              <a:t> due to </a:t>
            </a:r>
            <a:r>
              <a:rPr lang="de-DE" sz="2000" dirty="0" smtClean="0">
                <a:solidFill>
                  <a:srgbClr val="002060"/>
                </a:solidFill>
                <a:sym typeface="Wingdings" panose="05000000000000000000" pitchFamily="2" charset="2"/>
              </a:rPr>
              <a:t>limited </a:t>
            </a:r>
            <a:r>
              <a:rPr lang="de-DE" sz="2000" dirty="0" err="1">
                <a:solidFill>
                  <a:srgbClr val="002060"/>
                </a:solidFill>
                <a:sym typeface="Wingdings" panose="05000000000000000000" pitchFamily="2" charset="2"/>
              </a:rPr>
              <a:t>system</a:t>
            </a:r>
            <a:r>
              <a:rPr lang="de-DE" sz="2000" dirty="0">
                <a:solidFill>
                  <a:srgbClr val="002060"/>
                </a:solidFill>
                <a:sym typeface="Wingdings" panose="05000000000000000000" pitchFamily="2" charset="2"/>
              </a:rPr>
              <a:t> </a:t>
            </a:r>
            <a:r>
              <a:rPr lang="de-DE" sz="2000" dirty="0" err="1" smtClean="0">
                <a:solidFill>
                  <a:srgbClr val="002060"/>
                </a:solidFill>
                <a:sym typeface="Wingdings" panose="05000000000000000000" pitchFamily="2" charset="2"/>
              </a:rPr>
              <a:t>capability</a:t>
            </a:r>
            <a:r>
              <a:rPr lang="de-DE" sz="2000" dirty="0" smtClean="0">
                <a:solidFill>
                  <a:srgbClr val="002060"/>
                </a:solidFill>
                <a:sym typeface="Wingdings" panose="05000000000000000000" pitchFamily="2" charset="2"/>
              </a:rPr>
              <a:t> </a:t>
            </a:r>
            <a:r>
              <a:rPr lang="de-DE" sz="2000" dirty="0">
                <a:solidFill>
                  <a:srgbClr val="002060"/>
                </a:solidFill>
                <a:sym typeface="Wingdings" panose="05000000000000000000" pitchFamily="2" charset="2"/>
              </a:rPr>
              <a:t>and lack </a:t>
            </a:r>
            <a:r>
              <a:rPr lang="de-DE" sz="2000" dirty="0" err="1">
                <a:solidFill>
                  <a:srgbClr val="002060"/>
                </a:solidFill>
                <a:sym typeface="Wingdings" panose="05000000000000000000" pitchFamily="2" charset="2"/>
              </a:rPr>
              <a:t>of</a:t>
            </a:r>
            <a:r>
              <a:rPr lang="de-DE" sz="2000" dirty="0">
                <a:solidFill>
                  <a:srgbClr val="002060"/>
                </a:solidFill>
                <a:sym typeface="Wingdings" panose="05000000000000000000" pitchFamily="2" charset="2"/>
              </a:rPr>
              <a:t> </a:t>
            </a:r>
            <a:r>
              <a:rPr lang="de-DE" sz="2000" dirty="0" err="1">
                <a:solidFill>
                  <a:srgbClr val="002060"/>
                </a:solidFill>
                <a:sym typeface="Wingdings" panose="05000000000000000000" pitchFamily="2" charset="2"/>
              </a:rPr>
              <a:t>data</a:t>
            </a:r>
            <a:endParaRPr lang="de-DE" sz="2000" dirty="0">
              <a:solidFill>
                <a:srgbClr val="002060"/>
              </a:solidFill>
            </a:endParaRPr>
          </a:p>
        </p:txBody>
      </p:sp>
    </p:spTree>
    <p:extLst>
      <p:ext uri="{BB962C8B-B14F-4D97-AF65-F5344CB8AC3E}">
        <p14:creationId xmlns:p14="http://schemas.microsoft.com/office/powerpoint/2010/main" val="213439822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0144A-73E3-4A32-9B86-F058D973D337}"/>
              </a:ext>
            </a:extLst>
          </p:cNvPr>
          <p:cNvSpPr>
            <a:spLocks noGrp="1"/>
          </p:cNvSpPr>
          <p:nvPr>
            <p:ph type="title"/>
          </p:nvPr>
        </p:nvSpPr>
        <p:spPr/>
        <p:txBody>
          <a:bodyPr/>
          <a:lstStyle/>
          <a:p>
            <a:r>
              <a:rPr lang="en-US" dirty="0" smtClean="0"/>
              <a:t>Ongoing Research on Multi-Criteria Trajectory Optimization - </a:t>
            </a:r>
            <a:br>
              <a:rPr lang="en-US" dirty="0" smtClean="0"/>
            </a:br>
            <a:r>
              <a:rPr lang="en-US" dirty="0" smtClean="0"/>
              <a:t>Distinct Ecological Targets</a:t>
            </a:r>
            <a:r>
              <a:rPr lang="en-US" dirty="0"/>
              <a:t/>
            </a:r>
            <a:br>
              <a:rPr lang="en-US" dirty="0"/>
            </a:br>
            <a:endParaRPr lang="en-US" dirty="0"/>
          </a:p>
        </p:txBody>
      </p:sp>
      <p:sp>
        <p:nvSpPr>
          <p:cNvPr id="3" name="Inhaltsplatzhalter 2">
            <a:extLst>
              <a:ext uri="{FF2B5EF4-FFF2-40B4-BE49-F238E27FC236}">
                <a16:creationId xmlns:a16="http://schemas.microsoft.com/office/drawing/2014/main" id="{F1ECC1F4-32C2-4C8D-97EE-1AA4E9D4C094}"/>
              </a:ext>
            </a:extLst>
          </p:cNvPr>
          <p:cNvSpPr>
            <a:spLocks noGrp="1"/>
          </p:cNvSpPr>
          <p:nvPr>
            <p:ph sz="quarter" idx="10"/>
          </p:nvPr>
        </p:nvSpPr>
        <p:spPr>
          <a:xfrm>
            <a:off x="874712" y="1484313"/>
            <a:ext cx="6227987" cy="4344987"/>
          </a:xfrm>
        </p:spPr>
        <p:txBody>
          <a:bodyPr/>
          <a:lstStyle/>
          <a:p>
            <a:r>
              <a:rPr lang="en-US" sz="2000" dirty="0" smtClean="0"/>
              <a:t>Aim: Ready for (In-</a:t>
            </a:r>
            <a:r>
              <a:rPr lang="en-US" sz="2000" dirty="0" err="1" smtClean="0"/>
              <a:t>fligth</a:t>
            </a:r>
            <a:r>
              <a:rPr lang="en-US" sz="2000" dirty="0" smtClean="0"/>
              <a:t>) </a:t>
            </a:r>
            <a:r>
              <a:rPr lang="en-US" sz="2000" dirty="0" smtClean="0"/>
              <a:t>Optimization with highly dynamic and uncertain environmental data</a:t>
            </a:r>
            <a:endParaRPr lang="en-US" sz="2000" dirty="0" smtClean="0"/>
          </a:p>
          <a:p>
            <a:r>
              <a:rPr lang="en-US" sz="2000" dirty="0" smtClean="0"/>
              <a:t>Acts as stochastic optimization to </a:t>
            </a:r>
            <a:r>
              <a:rPr lang="en-US" sz="2000" dirty="0" smtClean="0"/>
              <a:t>cope with uncertain </a:t>
            </a:r>
            <a:r>
              <a:rPr lang="en-US" sz="2000" dirty="0" smtClean="0"/>
              <a:t>weather conditions and its evolution </a:t>
            </a:r>
            <a:endParaRPr lang="en-US" i="1" dirty="0" smtClean="0"/>
          </a:p>
          <a:p>
            <a:r>
              <a:rPr lang="en-US" sz="2000" b="1" dirty="0" smtClean="0"/>
              <a:t>ANSP knowledge </a:t>
            </a:r>
            <a:r>
              <a:rPr lang="en-US" sz="2000" b="1" dirty="0" smtClean="0"/>
              <a:t>about 4D </a:t>
            </a:r>
            <a:r>
              <a:rPr lang="en-US" sz="2000" b="1" dirty="0" smtClean="0"/>
              <a:t>BT intents relies on robust weather models and reliable data</a:t>
            </a:r>
            <a:endParaRPr lang="en-US" sz="2000" b="1" dirty="0"/>
          </a:p>
        </p:txBody>
      </p:sp>
      <p:pic>
        <p:nvPicPr>
          <p:cNvPr id="4" name="Inhaltsplatzhalter 4">
            <a:extLst>
              <a:ext uri="{FF2B5EF4-FFF2-40B4-BE49-F238E27FC236}">
                <a16:creationId xmlns:a16="http://schemas.microsoft.com/office/drawing/2014/main" id="{FED72679-5DE2-2040-9733-0F928867AABB}"/>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01716" y="1136811"/>
            <a:ext cx="4699488" cy="447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4"/>
          <a:stretch>
            <a:fillRect/>
          </a:stretch>
        </p:blipFill>
        <p:spPr>
          <a:xfrm>
            <a:off x="847645" y="3817024"/>
            <a:ext cx="5505165" cy="2017951"/>
          </a:xfrm>
          <a:prstGeom prst="rect">
            <a:avLst/>
          </a:prstGeom>
        </p:spPr>
      </p:pic>
      <p:sp>
        <p:nvSpPr>
          <p:cNvPr id="6" name="Rechteck 5"/>
          <p:cNvSpPr/>
          <p:nvPr/>
        </p:nvSpPr>
        <p:spPr>
          <a:xfrm>
            <a:off x="847645" y="5834975"/>
            <a:ext cx="4170437" cy="276999"/>
          </a:xfrm>
          <a:prstGeom prst="rect">
            <a:avLst/>
          </a:prstGeom>
        </p:spPr>
        <p:txBody>
          <a:bodyPr wrap="none">
            <a:spAutoFit/>
          </a:bodyPr>
          <a:lstStyle/>
          <a:p>
            <a:r>
              <a:rPr lang="en-US" sz="1200" dirty="0" smtClean="0"/>
              <a:t>Trajectory optimization in a contrail sensitive area (blue)</a:t>
            </a:r>
            <a:endParaRPr lang="en-US" sz="1200" dirty="0"/>
          </a:p>
        </p:txBody>
      </p:sp>
      <p:sp>
        <p:nvSpPr>
          <p:cNvPr id="7" name="Rechteck 6"/>
          <p:cNvSpPr/>
          <p:nvPr/>
        </p:nvSpPr>
        <p:spPr>
          <a:xfrm>
            <a:off x="6812925" y="5673781"/>
            <a:ext cx="4959976" cy="461665"/>
          </a:xfrm>
          <a:prstGeom prst="rect">
            <a:avLst/>
          </a:prstGeom>
        </p:spPr>
        <p:txBody>
          <a:bodyPr wrap="square">
            <a:spAutoFit/>
          </a:bodyPr>
          <a:lstStyle/>
          <a:p>
            <a:r>
              <a:rPr lang="en-US" sz="1200" dirty="0" smtClean="0"/>
              <a:t>Workflow of multi-criteria contrail assessment </a:t>
            </a:r>
          </a:p>
          <a:p>
            <a:r>
              <a:rPr lang="en-US" sz="1200" dirty="0" smtClean="0"/>
              <a:t>J. Rosenow, H. Fricke</a:t>
            </a:r>
            <a:r>
              <a:rPr lang="en-US" sz="1200" dirty="0" smtClean="0"/>
              <a:t>, </a:t>
            </a:r>
            <a:r>
              <a:rPr lang="en-US" sz="1200" b="1" dirty="0" smtClean="0"/>
              <a:t>to be presented at </a:t>
            </a:r>
            <a:r>
              <a:rPr lang="en-US" sz="1200" b="1" dirty="0" smtClean="0"/>
              <a:t>ATM Seminar 2019</a:t>
            </a:r>
            <a:endParaRPr lang="en-US" sz="1200" b="1" dirty="0"/>
          </a:p>
        </p:txBody>
      </p:sp>
    </p:spTree>
    <p:extLst>
      <p:ext uri="{BB962C8B-B14F-4D97-AF65-F5344CB8AC3E}">
        <p14:creationId xmlns:p14="http://schemas.microsoft.com/office/powerpoint/2010/main" val="338298866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90575" indent="-380990">
              <a:defRPr>
                <a:solidFill>
                  <a:schemeClr val="tx1"/>
                </a:solidFill>
                <a:latin typeface="Arial" panose="020B0604020202020204" pitchFamily="34" charset="0"/>
                <a:ea typeface="MS PGothic" panose="020B0600070205080204" pitchFamily="34" charset="-128"/>
              </a:defRPr>
            </a:lvl2pPr>
            <a:lvl3pPr marL="1523962" indent="-304792">
              <a:defRPr>
                <a:solidFill>
                  <a:schemeClr val="tx1"/>
                </a:solidFill>
                <a:latin typeface="Arial" panose="020B0604020202020204" pitchFamily="34" charset="0"/>
                <a:ea typeface="MS PGothic" panose="020B0600070205080204" pitchFamily="34" charset="-128"/>
              </a:defRPr>
            </a:lvl3pPr>
            <a:lvl4pPr marL="2133547" indent="-304792">
              <a:defRPr>
                <a:solidFill>
                  <a:schemeClr val="tx1"/>
                </a:solidFill>
                <a:latin typeface="Arial" panose="020B0604020202020204" pitchFamily="34" charset="0"/>
                <a:ea typeface="MS PGothic" panose="020B0600070205080204" pitchFamily="34" charset="-128"/>
              </a:defRPr>
            </a:lvl4pPr>
            <a:lvl5pPr marL="2743131" indent="-304792">
              <a:defRPr>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FA2F420-8A8F-4522-9330-E4262EDD9CE7}" type="slidenum">
              <a:rPr lang="en-US" altLang="en-US" smtClean="0">
                <a:solidFill>
                  <a:schemeClr val="bg1"/>
                </a:solidFill>
              </a:rPr>
              <a:pPr/>
              <a:t>27</a:t>
            </a:fld>
            <a:endParaRPr lang="en-US" altLang="en-US">
              <a:solidFill>
                <a:schemeClr val="bg1"/>
              </a:solidFill>
            </a:endParaRPr>
          </a:p>
        </p:txBody>
      </p:sp>
      <p:sp>
        <p:nvSpPr>
          <p:cNvPr id="27651" name="Title 1"/>
          <p:cNvSpPr>
            <a:spLocks noGrp="1" noChangeArrowheads="1"/>
          </p:cNvSpPr>
          <p:nvPr>
            <p:ph type="title"/>
          </p:nvPr>
        </p:nvSpPr>
        <p:spPr>
          <a:xfrm>
            <a:off x="630767" y="194733"/>
            <a:ext cx="10972800" cy="1270000"/>
          </a:xfrm>
        </p:spPr>
        <p:txBody>
          <a:bodyPr/>
          <a:lstStyle/>
          <a:p>
            <a:r>
              <a:rPr lang="de-DE" altLang="en-US" dirty="0" err="1" smtClean="0"/>
              <a:t>Validating</a:t>
            </a:r>
            <a:r>
              <a:rPr lang="de-DE" altLang="en-US" dirty="0" smtClean="0"/>
              <a:t> Air </a:t>
            </a:r>
            <a:r>
              <a:rPr lang="de-DE" altLang="en-US" dirty="0"/>
              <a:t>Ground </a:t>
            </a:r>
            <a:r>
              <a:rPr lang="de-DE" altLang="en-US" dirty="0" err="1"/>
              <a:t>Negotiation</a:t>
            </a:r>
            <a:r>
              <a:rPr lang="de-DE" altLang="en-US" dirty="0"/>
              <a:t> </a:t>
            </a:r>
            <a:r>
              <a:rPr lang="de-DE" altLang="en-US" dirty="0" err="1"/>
              <a:t>of</a:t>
            </a:r>
            <a:r>
              <a:rPr lang="de-DE" altLang="en-US" dirty="0"/>
              <a:t> </a:t>
            </a:r>
            <a:r>
              <a:rPr lang="de-DE" altLang="en-US" dirty="0" err="1"/>
              <a:t>Optimized</a:t>
            </a:r>
            <a:r>
              <a:rPr lang="de-DE" altLang="en-US" dirty="0"/>
              <a:t> </a:t>
            </a:r>
            <a:r>
              <a:rPr lang="de-DE" altLang="en-US" dirty="0" err="1"/>
              <a:t>Trajectories</a:t>
            </a:r>
            <a:r>
              <a:rPr lang="de-DE" altLang="en-US" dirty="0"/>
              <a:t> (1</a:t>
            </a:r>
            <a:r>
              <a:rPr lang="de-DE" altLang="en-US" dirty="0" smtClean="0"/>
              <a:t>) - </a:t>
            </a:r>
            <a:br>
              <a:rPr lang="de-DE" altLang="en-US" dirty="0" smtClean="0"/>
            </a:br>
            <a:r>
              <a:rPr lang="de-DE" altLang="en-US" dirty="0" err="1" smtClean="0"/>
              <a:t>From</a:t>
            </a:r>
            <a:r>
              <a:rPr lang="de-DE" altLang="en-US" dirty="0" smtClean="0"/>
              <a:t> Flight Simulator to Real Flight </a:t>
            </a:r>
            <a:r>
              <a:rPr lang="de-DE" altLang="en-US" dirty="0" err="1" smtClean="0"/>
              <a:t>Testing</a:t>
            </a:r>
            <a:endParaRPr lang="en-US" altLang="en-US" sz="2133" dirty="0"/>
          </a:p>
        </p:txBody>
      </p:sp>
      <p:pic>
        <p:nvPicPr>
          <p:cNvPr id="27652" name="Grafik 5"/>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30767" y="1464733"/>
            <a:ext cx="6239933" cy="46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Content Placeholder 2"/>
          <p:cNvSpPr>
            <a:spLocks noGrp="1" noChangeArrowheads="1"/>
          </p:cNvSpPr>
          <p:nvPr>
            <p:ph idx="1"/>
          </p:nvPr>
        </p:nvSpPr>
        <p:spPr>
          <a:xfrm>
            <a:off x="7143750" y="2912754"/>
            <a:ext cx="4620620" cy="1142557"/>
          </a:xfrm>
        </p:spPr>
        <p:txBody>
          <a:bodyPr/>
          <a:lstStyle/>
          <a:p>
            <a:r>
              <a:rPr lang="de-DE" altLang="de-DE" sz="2800" dirty="0"/>
              <a:t>Display </a:t>
            </a:r>
            <a:r>
              <a:rPr lang="de-DE" altLang="de-DE" sz="2800" dirty="0" err="1" smtClean="0"/>
              <a:t>Current</a:t>
            </a:r>
            <a:r>
              <a:rPr lang="de-DE" altLang="de-DE" sz="2800" dirty="0" smtClean="0"/>
              <a:t> </a:t>
            </a:r>
            <a:r>
              <a:rPr lang="de-DE" altLang="de-DE" sz="2800" dirty="0" err="1" smtClean="0"/>
              <a:t>Trajectory</a:t>
            </a:r>
            <a:r>
              <a:rPr lang="de-DE" altLang="de-DE" sz="2800" dirty="0" smtClean="0"/>
              <a:t> -</a:t>
            </a:r>
            <a:br>
              <a:rPr lang="de-DE" altLang="de-DE" sz="2800" dirty="0" smtClean="0"/>
            </a:br>
            <a:r>
              <a:rPr lang="de-DE" altLang="de-DE" sz="2800" dirty="0" smtClean="0"/>
              <a:t>multi-</a:t>
            </a:r>
            <a:r>
              <a:rPr lang="de-DE" altLang="de-DE" sz="2800" dirty="0" err="1" smtClean="0"/>
              <a:t>criteria</a:t>
            </a:r>
            <a:r>
              <a:rPr lang="de-DE" altLang="de-DE" sz="2800" dirty="0" smtClean="0"/>
              <a:t> </a:t>
            </a:r>
            <a:r>
              <a:rPr lang="de-DE" altLang="de-DE" sz="2800" dirty="0" err="1" smtClean="0"/>
              <a:t>objective</a:t>
            </a:r>
            <a:r>
              <a:rPr lang="de-DE" altLang="de-DE" sz="2800" dirty="0" smtClean="0"/>
              <a:t> </a:t>
            </a:r>
            <a:r>
              <a:rPr lang="de-DE" altLang="de-DE" sz="2800" dirty="0" err="1" smtClean="0"/>
              <a:t>optimization</a:t>
            </a:r>
            <a:endParaRPr lang="en-US" altLang="en-US" sz="2800" dirty="0"/>
          </a:p>
        </p:txBody>
      </p:sp>
      <p:sp>
        <p:nvSpPr>
          <p:cNvPr id="6" name="Rechteck 5"/>
          <p:cNvSpPr/>
          <p:nvPr/>
        </p:nvSpPr>
        <p:spPr>
          <a:xfrm>
            <a:off x="7133987" y="5369754"/>
            <a:ext cx="4152712" cy="523220"/>
          </a:xfrm>
          <a:prstGeom prst="rect">
            <a:avLst/>
          </a:prstGeom>
        </p:spPr>
        <p:txBody>
          <a:bodyPr wrap="square">
            <a:spAutoFit/>
          </a:bodyPr>
          <a:lstStyle/>
          <a:p>
            <a:r>
              <a:rPr lang="en-US" sz="1400" dirty="0" err="1" smtClean="0"/>
              <a:t>ProfiFuel</a:t>
            </a:r>
            <a:r>
              <a:rPr lang="en-US" sz="1400" dirty="0" smtClean="0"/>
              <a:t>  LUFO Project - EFB Design Concept </a:t>
            </a:r>
          </a:p>
          <a:p>
            <a:r>
              <a:rPr lang="en-US" sz="1400" dirty="0" smtClean="0"/>
              <a:t>TU Dresden, Boeing/</a:t>
            </a:r>
            <a:r>
              <a:rPr lang="en-US" sz="1400" dirty="0" err="1" smtClean="0"/>
              <a:t>Jeppesen</a:t>
            </a:r>
            <a:r>
              <a:rPr lang="en-US" sz="1400" dirty="0" smtClean="0"/>
              <a:t>, </a:t>
            </a:r>
            <a:r>
              <a:rPr lang="en-US" sz="1400" dirty="0" err="1" smtClean="0"/>
              <a:t>GfL</a:t>
            </a:r>
            <a:endParaRPr lang="en-US"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90575" indent="-380990">
              <a:defRPr>
                <a:solidFill>
                  <a:schemeClr val="tx1"/>
                </a:solidFill>
                <a:latin typeface="Arial" panose="020B0604020202020204" pitchFamily="34" charset="0"/>
                <a:ea typeface="MS PGothic" panose="020B0600070205080204" pitchFamily="34" charset="-128"/>
              </a:defRPr>
            </a:lvl2pPr>
            <a:lvl3pPr marL="1523962" indent="-304792">
              <a:defRPr>
                <a:solidFill>
                  <a:schemeClr val="tx1"/>
                </a:solidFill>
                <a:latin typeface="Arial" panose="020B0604020202020204" pitchFamily="34" charset="0"/>
                <a:ea typeface="MS PGothic" panose="020B0600070205080204" pitchFamily="34" charset="-128"/>
              </a:defRPr>
            </a:lvl3pPr>
            <a:lvl4pPr marL="2133547" indent="-304792">
              <a:defRPr>
                <a:solidFill>
                  <a:schemeClr val="tx1"/>
                </a:solidFill>
                <a:latin typeface="Arial" panose="020B0604020202020204" pitchFamily="34" charset="0"/>
                <a:ea typeface="MS PGothic" panose="020B0600070205080204" pitchFamily="34" charset="-128"/>
              </a:defRPr>
            </a:lvl4pPr>
            <a:lvl5pPr marL="2743131" indent="-304792">
              <a:defRPr>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F1934CD-DC54-4EA6-BBE5-08481F3BE3F7}" type="slidenum">
              <a:rPr lang="en-US" altLang="en-US" smtClean="0">
                <a:solidFill>
                  <a:schemeClr val="bg1"/>
                </a:solidFill>
              </a:rPr>
              <a:pPr/>
              <a:t>28</a:t>
            </a:fld>
            <a:endParaRPr lang="en-US" altLang="en-US">
              <a:solidFill>
                <a:schemeClr val="bg1"/>
              </a:solidFill>
            </a:endParaRPr>
          </a:p>
        </p:txBody>
      </p:sp>
      <p:sp>
        <p:nvSpPr>
          <p:cNvPr id="29699" name="Title 1"/>
          <p:cNvSpPr>
            <a:spLocks noGrp="1" noChangeArrowheads="1"/>
          </p:cNvSpPr>
          <p:nvPr>
            <p:ph type="title"/>
          </p:nvPr>
        </p:nvSpPr>
        <p:spPr>
          <a:xfrm>
            <a:off x="630767" y="194733"/>
            <a:ext cx="10972800" cy="1270000"/>
          </a:xfrm>
        </p:spPr>
        <p:txBody>
          <a:bodyPr/>
          <a:lstStyle/>
          <a:p>
            <a:r>
              <a:rPr lang="de-DE" altLang="en-US" dirty="0" err="1"/>
              <a:t>Validating</a:t>
            </a:r>
            <a:r>
              <a:rPr lang="de-DE" altLang="en-US" dirty="0"/>
              <a:t> Air </a:t>
            </a:r>
            <a:r>
              <a:rPr lang="de-DE" altLang="en-US" dirty="0" err="1"/>
              <a:t>Ground</a:t>
            </a:r>
            <a:r>
              <a:rPr lang="de-DE" altLang="en-US" dirty="0"/>
              <a:t> </a:t>
            </a:r>
            <a:r>
              <a:rPr lang="de-DE" altLang="en-US" dirty="0" err="1"/>
              <a:t>Negotiation</a:t>
            </a:r>
            <a:r>
              <a:rPr lang="de-DE" altLang="en-US" dirty="0"/>
              <a:t> </a:t>
            </a:r>
            <a:r>
              <a:rPr lang="de-DE" altLang="en-US" dirty="0" err="1"/>
              <a:t>of</a:t>
            </a:r>
            <a:r>
              <a:rPr lang="de-DE" altLang="en-US" dirty="0"/>
              <a:t> </a:t>
            </a:r>
            <a:r>
              <a:rPr lang="de-DE" altLang="en-US" dirty="0" err="1"/>
              <a:t>Optimized</a:t>
            </a:r>
            <a:r>
              <a:rPr lang="de-DE" altLang="en-US" dirty="0"/>
              <a:t> </a:t>
            </a:r>
            <a:r>
              <a:rPr lang="de-DE" altLang="en-US" dirty="0" err="1"/>
              <a:t>Trajectories</a:t>
            </a:r>
            <a:r>
              <a:rPr lang="de-DE" altLang="en-US" dirty="0"/>
              <a:t> </a:t>
            </a:r>
            <a:r>
              <a:rPr lang="de-DE" altLang="en-US" dirty="0" smtClean="0"/>
              <a:t>(2) </a:t>
            </a:r>
            <a:r>
              <a:rPr lang="de-DE" altLang="en-US" dirty="0"/>
              <a:t>- </a:t>
            </a:r>
            <a:br>
              <a:rPr lang="de-DE" altLang="en-US" dirty="0"/>
            </a:br>
            <a:r>
              <a:rPr lang="de-DE" altLang="en-US" dirty="0" err="1"/>
              <a:t>From</a:t>
            </a:r>
            <a:r>
              <a:rPr lang="de-DE" altLang="en-US" dirty="0"/>
              <a:t> Flight Simulator to Real Flight </a:t>
            </a:r>
            <a:r>
              <a:rPr lang="de-DE" altLang="en-US" dirty="0" err="1"/>
              <a:t>Testing</a:t>
            </a:r>
            <a:endParaRPr lang="en-US" altLang="en-US" sz="2133" dirty="0"/>
          </a:p>
        </p:txBody>
      </p:sp>
      <p:pic>
        <p:nvPicPr>
          <p:cNvPr id="29700"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767" y="1464734"/>
            <a:ext cx="6239933" cy="46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nhaltsplatzhalter 1"/>
          <p:cNvSpPr>
            <a:spLocks noGrp="1"/>
          </p:cNvSpPr>
          <p:nvPr>
            <p:ph idx="1"/>
          </p:nvPr>
        </p:nvSpPr>
        <p:spPr/>
        <p:txBody>
          <a:bodyPr/>
          <a:lstStyle/>
          <a:p>
            <a:endParaRPr lang="de-DE"/>
          </a:p>
        </p:txBody>
      </p:sp>
      <p:sp>
        <p:nvSpPr>
          <p:cNvPr id="7" name="Content Placeholder 2"/>
          <p:cNvSpPr txBox="1">
            <a:spLocks noChangeArrowheads="1"/>
          </p:cNvSpPr>
          <p:nvPr/>
        </p:nvSpPr>
        <p:spPr>
          <a:xfrm>
            <a:off x="7143750" y="2912754"/>
            <a:ext cx="4620620" cy="1142557"/>
          </a:xfrm>
          <a:prstGeom prst="rect">
            <a:avLst/>
          </a:prstGeom>
          <a:ln>
            <a:noFill/>
          </a:ln>
        </p:spPr>
        <p:txBody>
          <a:bodyPr vert="horz" lIns="0" tIns="0" rIns="0" bIns="0" rtlCol="0">
            <a:noAutofit/>
          </a:bodyPr>
          <a:lst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de-DE" sz="2800" dirty="0" smtClean="0"/>
              <a:t>Display </a:t>
            </a:r>
            <a:r>
              <a:rPr lang="de-DE" altLang="de-DE" sz="2800" dirty="0" err="1" smtClean="0"/>
              <a:t>Optimized</a:t>
            </a:r>
            <a:r>
              <a:rPr lang="de-DE" altLang="de-DE" sz="2800" dirty="0" smtClean="0"/>
              <a:t> </a:t>
            </a:r>
            <a:r>
              <a:rPr lang="de-DE" altLang="de-DE" sz="2800" dirty="0" err="1" smtClean="0"/>
              <a:t>Trajectory</a:t>
            </a:r>
            <a:r>
              <a:rPr lang="de-DE" altLang="de-DE" sz="2800" dirty="0" smtClean="0"/>
              <a:t> </a:t>
            </a:r>
            <a:r>
              <a:rPr lang="de-DE" altLang="de-DE" sz="2800" dirty="0" err="1" smtClean="0"/>
              <a:t>as</a:t>
            </a:r>
            <a:r>
              <a:rPr lang="de-DE" altLang="de-DE" sz="2800" dirty="0" smtClean="0"/>
              <a:t> </a:t>
            </a:r>
            <a:br>
              <a:rPr lang="de-DE" altLang="de-DE" sz="2800" dirty="0" smtClean="0"/>
            </a:br>
            <a:r>
              <a:rPr lang="de-DE" altLang="de-DE" sz="2800" dirty="0" err="1" smtClean="0"/>
              <a:t>Temporary</a:t>
            </a:r>
            <a:r>
              <a:rPr lang="de-DE" altLang="de-DE" sz="2800" dirty="0" smtClean="0"/>
              <a:t> </a:t>
            </a:r>
            <a:r>
              <a:rPr lang="de-DE" altLang="de-DE" sz="2800" dirty="0" err="1" smtClean="0"/>
              <a:t>Flightplan</a:t>
            </a:r>
            <a:endParaRPr lang="en-US" altLang="en-US" sz="2800" dirty="0"/>
          </a:p>
        </p:txBody>
      </p:sp>
      <p:sp>
        <p:nvSpPr>
          <p:cNvPr id="8" name="Rechteck 7"/>
          <p:cNvSpPr/>
          <p:nvPr/>
        </p:nvSpPr>
        <p:spPr>
          <a:xfrm>
            <a:off x="7133987" y="5369754"/>
            <a:ext cx="4152712" cy="523220"/>
          </a:xfrm>
          <a:prstGeom prst="rect">
            <a:avLst/>
          </a:prstGeom>
        </p:spPr>
        <p:txBody>
          <a:bodyPr wrap="square">
            <a:spAutoFit/>
          </a:bodyPr>
          <a:lstStyle/>
          <a:p>
            <a:r>
              <a:rPr lang="en-US" sz="1400" dirty="0" err="1" smtClean="0"/>
              <a:t>ProfiFuel</a:t>
            </a:r>
            <a:r>
              <a:rPr lang="en-US" sz="1400" dirty="0" smtClean="0"/>
              <a:t>  LUFO Project - EFB Design Concept </a:t>
            </a:r>
          </a:p>
          <a:p>
            <a:r>
              <a:rPr lang="en-US" sz="1400" dirty="0" smtClean="0"/>
              <a:t>TU Dresden, Boeing/</a:t>
            </a:r>
            <a:r>
              <a:rPr lang="en-US" sz="1400" dirty="0" err="1" smtClean="0"/>
              <a:t>Jeppesen</a:t>
            </a:r>
            <a:r>
              <a:rPr lang="en-US" sz="1400" dirty="0" smtClean="0"/>
              <a:t>, </a:t>
            </a:r>
            <a:r>
              <a:rPr lang="en-US" sz="1400" dirty="0" err="1" smtClean="0"/>
              <a:t>GfL</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90575" indent="-380990">
              <a:defRPr>
                <a:solidFill>
                  <a:schemeClr val="tx1"/>
                </a:solidFill>
                <a:latin typeface="Arial" panose="020B0604020202020204" pitchFamily="34" charset="0"/>
                <a:ea typeface="MS PGothic" panose="020B0600070205080204" pitchFamily="34" charset="-128"/>
              </a:defRPr>
            </a:lvl2pPr>
            <a:lvl3pPr marL="1523962" indent="-304792">
              <a:defRPr>
                <a:solidFill>
                  <a:schemeClr val="tx1"/>
                </a:solidFill>
                <a:latin typeface="Arial" panose="020B0604020202020204" pitchFamily="34" charset="0"/>
                <a:ea typeface="MS PGothic" panose="020B0600070205080204" pitchFamily="34" charset="-128"/>
              </a:defRPr>
            </a:lvl3pPr>
            <a:lvl4pPr marL="2133547" indent="-304792">
              <a:defRPr>
                <a:solidFill>
                  <a:schemeClr val="tx1"/>
                </a:solidFill>
                <a:latin typeface="Arial" panose="020B0604020202020204" pitchFamily="34" charset="0"/>
                <a:ea typeface="MS PGothic" panose="020B0600070205080204" pitchFamily="34" charset="-128"/>
              </a:defRPr>
            </a:lvl4pPr>
            <a:lvl5pPr marL="2743131" indent="-304792">
              <a:defRPr>
                <a:solidFill>
                  <a:schemeClr val="tx1"/>
                </a:solidFill>
                <a:latin typeface="Arial" panose="020B0604020202020204" pitchFamily="34" charset="0"/>
                <a:ea typeface="MS PGothic" panose="020B0600070205080204" pitchFamily="34" charset="-128"/>
              </a:defRPr>
            </a:lvl5pPr>
            <a:lvl6pPr marL="3352716"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962301"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571886"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5181470" indent="-304792"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6C60A69-7915-40B0-8DAE-312758054642}" type="slidenum">
              <a:rPr lang="en-US" altLang="en-US" smtClean="0">
                <a:solidFill>
                  <a:schemeClr val="bg1"/>
                </a:solidFill>
              </a:rPr>
              <a:pPr/>
              <a:t>29</a:t>
            </a:fld>
            <a:endParaRPr lang="en-US" altLang="en-US">
              <a:solidFill>
                <a:schemeClr val="bg1"/>
              </a:solidFill>
            </a:endParaRPr>
          </a:p>
        </p:txBody>
      </p:sp>
      <p:sp>
        <p:nvSpPr>
          <p:cNvPr id="31747" name="Title 1"/>
          <p:cNvSpPr>
            <a:spLocks noGrp="1" noChangeArrowheads="1"/>
          </p:cNvSpPr>
          <p:nvPr>
            <p:ph type="title"/>
          </p:nvPr>
        </p:nvSpPr>
        <p:spPr>
          <a:xfrm>
            <a:off x="630767" y="194733"/>
            <a:ext cx="10972800" cy="1270000"/>
          </a:xfrm>
        </p:spPr>
        <p:txBody>
          <a:bodyPr/>
          <a:lstStyle/>
          <a:p>
            <a:r>
              <a:rPr lang="de-DE" altLang="en-US" dirty="0" err="1"/>
              <a:t>Validating</a:t>
            </a:r>
            <a:r>
              <a:rPr lang="de-DE" altLang="en-US" dirty="0"/>
              <a:t> Air </a:t>
            </a:r>
            <a:r>
              <a:rPr lang="de-DE" altLang="en-US" dirty="0" err="1"/>
              <a:t>Ground</a:t>
            </a:r>
            <a:r>
              <a:rPr lang="de-DE" altLang="en-US" dirty="0"/>
              <a:t> </a:t>
            </a:r>
            <a:r>
              <a:rPr lang="de-DE" altLang="en-US" dirty="0" err="1"/>
              <a:t>Negotiation</a:t>
            </a:r>
            <a:r>
              <a:rPr lang="de-DE" altLang="en-US" dirty="0"/>
              <a:t> </a:t>
            </a:r>
            <a:r>
              <a:rPr lang="de-DE" altLang="en-US" dirty="0" err="1"/>
              <a:t>of</a:t>
            </a:r>
            <a:r>
              <a:rPr lang="de-DE" altLang="en-US" dirty="0"/>
              <a:t> </a:t>
            </a:r>
            <a:r>
              <a:rPr lang="de-DE" altLang="en-US" dirty="0" err="1"/>
              <a:t>Optimized</a:t>
            </a:r>
            <a:r>
              <a:rPr lang="de-DE" altLang="en-US" dirty="0"/>
              <a:t> </a:t>
            </a:r>
            <a:r>
              <a:rPr lang="de-DE" altLang="en-US" dirty="0" err="1"/>
              <a:t>Trajectories</a:t>
            </a:r>
            <a:r>
              <a:rPr lang="de-DE" altLang="en-US" dirty="0"/>
              <a:t> </a:t>
            </a:r>
            <a:r>
              <a:rPr lang="de-DE" altLang="en-US" dirty="0" smtClean="0"/>
              <a:t>(3) </a:t>
            </a:r>
            <a:r>
              <a:rPr lang="de-DE" altLang="en-US" dirty="0"/>
              <a:t>- </a:t>
            </a:r>
            <a:br>
              <a:rPr lang="de-DE" altLang="en-US" dirty="0"/>
            </a:br>
            <a:r>
              <a:rPr lang="de-DE" altLang="en-US" dirty="0" err="1"/>
              <a:t>From</a:t>
            </a:r>
            <a:r>
              <a:rPr lang="de-DE" altLang="en-US" dirty="0"/>
              <a:t> Flight Simulator to Real Flight </a:t>
            </a:r>
            <a:r>
              <a:rPr lang="de-DE" altLang="en-US" dirty="0" err="1"/>
              <a:t>Testing</a:t>
            </a:r>
            <a:endParaRPr lang="en-US" altLang="en-US" sz="2133" dirty="0"/>
          </a:p>
        </p:txBody>
      </p:sp>
      <p:pic>
        <p:nvPicPr>
          <p:cNvPr id="31748"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767" y="1464734"/>
            <a:ext cx="6239933" cy="46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p:nvSpPr>
        <p:spPr>
          <a:xfrm>
            <a:off x="7133987" y="5369754"/>
            <a:ext cx="4152712" cy="523220"/>
          </a:xfrm>
          <a:prstGeom prst="rect">
            <a:avLst/>
          </a:prstGeom>
        </p:spPr>
        <p:txBody>
          <a:bodyPr wrap="square">
            <a:spAutoFit/>
          </a:bodyPr>
          <a:lstStyle/>
          <a:p>
            <a:r>
              <a:rPr lang="en-US" sz="1400" dirty="0" err="1" smtClean="0"/>
              <a:t>ProfiFuel</a:t>
            </a:r>
            <a:r>
              <a:rPr lang="en-US" sz="1400" dirty="0" smtClean="0"/>
              <a:t>  LUFO Project - EFB Design Concept </a:t>
            </a:r>
          </a:p>
          <a:p>
            <a:r>
              <a:rPr lang="en-US" sz="1400" dirty="0" smtClean="0"/>
              <a:t>TU Dresden, Boeing/</a:t>
            </a:r>
            <a:r>
              <a:rPr lang="en-US" sz="1400" dirty="0" err="1" smtClean="0"/>
              <a:t>Jeppesen</a:t>
            </a:r>
            <a:r>
              <a:rPr lang="en-US" sz="1400" dirty="0" smtClean="0"/>
              <a:t>, </a:t>
            </a:r>
            <a:r>
              <a:rPr lang="en-US" sz="1400" dirty="0" err="1" smtClean="0"/>
              <a:t>GfL</a:t>
            </a:r>
            <a:endParaRPr lang="en-US" sz="1400" dirty="0"/>
          </a:p>
        </p:txBody>
      </p:sp>
      <p:sp>
        <p:nvSpPr>
          <p:cNvPr id="9" name="Content Placeholder 2"/>
          <p:cNvSpPr txBox="1">
            <a:spLocks noChangeArrowheads="1"/>
          </p:cNvSpPr>
          <p:nvPr/>
        </p:nvSpPr>
        <p:spPr>
          <a:xfrm>
            <a:off x="7294098" y="2307712"/>
            <a:ext cx="4620620" cy="1142557"/>
          </a:xfrm>
          <a:prstGeom prst="rect">
            <a:avLst/>
          </a:prstGeom>
          <a:ln>
            <a:noFill/>
          </a:ln>
        </p:spPr>
        <p:txBody>
          <a:bodyPr vert="horz" lIns="0" tIns="0" rIns="0" bIns="0" rtlCol="0">
            <a:noAutofit/>
          </a:bodyPr>
          <a:lst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altLang="de-DE" sz="2800" dirty="0" smtClean="0"/>
              <a:t>Display </a:t>
            </a:r>
            <a:r>
              <a:rPr lang="de-DE" altLang="de-DE" sz="2800" dirty="0" err="1" smtClean="0"/>
              <a:t>Optimized</a:t>
            </a:r>
            <a:r>
              <a:rPr lang="de-DE" altLang="de-DE" sz="2800" dirty="0" smtClean="0"/>
              <a:t> </a:t>
            </a:r>
            <a:r>
              <a:rPr lang="de-DE" altLang="de-DE" sz="2800" dirty="0" err="1" smtClean="0"/>
              <a:t>Trajectory</a:t>
            </a:r>
            <a:r>
              <a:rPr lang="de-DE" altLang="de-DE" sz="2800" dirty="0" smtClean="0"/>
              <a:t/>
            </a:r>
            <a:br>
              <a:rPr lang="de-DE" altLang="de-DE" sz="2800" dirty="0" smtClean="0"/>
            </a:br>
            <a:r>
              <a:rPr lang="de-DE" altLang="de-DE" sz="2800" dirty="0" smtClean="0"/>
              <a:t>Efficiency </a:t>
            </a:r>
            <a:r>
              <a:rPr lang="de-DE" altLang="de-DE" sz="2800" dirty="0" err="1" smtClean="0"/>
              <a:t>Gain</a:t>
            </a:r>
            <a:endParaRPr lang="de-DE" altLang="de-DE" sz="2800" dirty="0" smtClean="0"/>
          </a:p>
          <a:p>
            <a:r>
              <a:rPr lang="de-DE" altLang="en-US" sz="2800" dirty="0" smtClean="0"/>
              <a:t>Will </a:t>
            </a:r>
            <a:r>
              <a:rPr lang="de-DE" altLang="en-US" sz="2800" dirty="0" err="1" smtClean="0"/>
              <a:t>be</a:t>
            </a:r>
            <a:r>
              <a:rPr lang="de-DE" altLang="en-US" sz="2800" dirty="0" smtClean="0"/>
              <a:t> </a:t>
            </a:r>
            <a:r>
              <a:rPr lang="de-DE" altLang="en-US" sz="2800" dirty="0" err="1" smtClean="0"/>
              <a:t>implemented</a:t>
            </a:r>
            <a:r>
              <a:rPr lang="de-DE" altLang="en-US" sz="2800" dirty="0" smtClean="0"/>
              <a:t> in </a:t>
            </a:r>
            <a:r>
              <a:rPr lang="de-DE" altLang="en-US" sz="2800" dirty="0" err="1" smtClean="0"/>
              <a:t>the</a:t>
            </a:r>
            <a:r>
              <a:rPr lang="de-DE" altLang="en-US" sz="2800" dirty="0" smtClean="0"/>
              <a:t> Boeing ECO Demonstrator</a:t>
            </a:r>
            <a:br>
              <a:rPr lang="de-DE" altLang="en-US" sz="2800" dirty="0" smtClean="0"/>
            </a:br>
            <a:r>
              <a:rPr lang="de-DE" altLang="en-US" sz="2800" dirty="0" smtClean="0"/>
              <a:t>in III/2019</a:t>
            </a:r>
            <a:endParaRPr lang="en-US" altLang="en-US" sz="2800" dirty="0"/>
          </a:p>
        </p:txBody>
      </p:sp>
      <p:sp>
        <p:nvSpPr>
          <p:cNvPr id="3" name="Inhaltsplatzhalter 2"/>
          <p:cNvSpPr>
            <a:spLocks noGrp="1"/>
          </p:cNvSpPr>
          <p:nvPr>
            <p:ph idx="1"/>
          </p:nvPr>
        </p:nvSpPr>
        <p:spPr>
          <a:xfrm>
            <a:off x="630767" y="1617134"/>
            <a:ext cx="6503220" cy="2224199"/>
          </a:xfrm>
        </p:spPr>
        <p:txBody>
          <a:bodyPr/>
          <a:lstStyle/>
          <a:p>
            <a:endParaRPr lang="de-D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Agenda</a:t>
            </a:r>
          </a:p>
        </p:txBody>
      </p:sp>
      <p:sp>
        <p:nvSpPr>
          <p:cNvPr id="6" name="Inhaltsplatzhalter 5"/>
          <p:cNvSpPr>
            <a:spLocks noGrp="1"/>
          </p:cNvSpPr>
          <p:nvPr>
            <p:ph sz="quarter" idx="10"/>
          </p:nvPr>
        </p:nvSpPr>
        <p:spPr/>
        <p:txBody>
          <a:bodyPr/>
          <a:lstStyle/>
          <a:p>
            <a:endParaRPr lang="en-US" dirty="0"/>
          </a:p>
          <a:p>
            <a:pPr marL="342900" indent="-342900">
              <a:buAutoNum type="arabicParenBoth"/>
            </a:pPr>
            <a:r>
              <a:rPr lang="en-US" b="1" dirty="0" smtClean="0"/>
              <a:t>The Rationale of Fragmentation</a:t>
            </a:r>
            <a:endParaRPr lang="en-US" b="1" dirty="0"/>
          </a:p>
          <a:p>
            <a:pPr marL="342900" indent="-342900">
              <a:buAutoNum type="arabicParenBoth"/>
            </a:pPr>
            <a:endParaRPr lang="en-US" dirty="0"/>
          </a:p>
          <a:p>
            <a:pPr marL="342900" indent="-342900">
              <a:buAutoNum type="arabicParenBoth"/>
            </a:pPr>
            <a:r>
              <a:rPr lang="en-US" dirty="0" smtClean="0"/>
              <a:t>Current Performance according to PRR</a:t>
            </a:r>
            <a:endParaRPr lang="en-US" dirty="0"/>
          </a:p>
          <a:p>
            <a:pPr marL="342900" indent="-342900">
              <a:buAutoNum type="arabicParenBoth"/>
            </a:pPr>
            <a:endParaRPr lang="en-US" dirty="0"/>
          </a:p>
          <a:p>
            <a:pPr marL="342900" indent="-342900">
              <a:buAutoNum type="arabicParenBoth"/>
            </a:pPr>
            <a:r>
              <a:rPr lang="en-US" dirty="0" smtClean="0"/>
              <a:t>Types of fragmentation – Challenges from</a:t>
            </a:r>
            <a:br>
              <a:rPr lang="en-US" dirty="0" smtClean="0"/>
            </a:br>
            <a:r>
              <a:rPr lang="en-US" dirty="0" smtClean="0"/>
              <a:t>the flow – 4D Business Trajectories</a:t>
            </a:r>
          </a:p>
          <a:p>
            <a:pPr marL="342900" indent="-342900">
              <a:buAutoNum type="arabicParenBoth"/>
            </a:pPr>
            <a:endParaRPr lang="en-US" dirty="0"/>
          </a:p>
          <a:p>
            <a:pPr marL="342900" indent="-342900">
              <a:buAutoNum type="arabicParenBoth"/>
            </a:pPr>
            <a:r>
              <a:rPr lang="en-US" dirty="0" smtClean="0"/>
              <a:t>Dynamically Improved Airspace Design</a:t>
            </a:r>
            <a:endParaRPr lang="en-US" dirty="0"/>
          </a:p>
          <a:p>
            <a:pPr marL="342900" indent="-342900">
              <a:buAutoNum type="arabicParenBoth"/>
            </a:pPr>
            <a:endParaRPr lang="en-US" dirty="0" smtClean="0"/>
          </a:p>
          <a:p>
            <a:pPr marL="342900" indent="-342900">
              <a:buAutoNum type="arabicParenBoth"/>
            </a:pPr>
            <a:r>
              <a:rPr lang="en-US" dirty="0" smtClean="0"/>
              <a:t>Expectations for the Workshop</a:t>
            </a:r>
            <a:endParaRPr lang="en-US"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108" y="1415726"/>
            <a:ext cx="5329007" cy="3971563"/>
          </a:xfrm>
          <a:prstGeom prst="rect">
            <a:avLst/>
          </a:prstGeom>
        </p:spPr>
      </p:pic>
      <p:sp>
        <p:nvSpPr>
          <p:cNvPr id="8" name="Textfeld 7"/>
          <p:cNvSpPr txBox="1"/>
          <p:nvPr/>
        </p:nvSpPr>
        <p:spPr>
          <a:xfrm>
            <a:off x="2679237" y="5575668"/>
            <a:ext cx="9092554" cy="430887"/>
          </a:xfrm>
          <a:prstGeom prst="rect">
            <a:avLst/>
          </a:prstGeom>
          <a:noFill/>
        </p:spPr>
        <p:txBody>
          <a:bodyPr wrap="none" rtlCol="0">
            <a:spAutoFit/>
          </a:bodyPr>
          <a:lstStyle/>
          <a:p>
            <a:r>
              <a:rPr lang="de-DE" sz="1200" b="1" dirty="0" err="1" smtClean="0"/>
              <a:t>Airspace</a:t>
            </a:r>
            <a:r>
              <a:rPr lang="de-DE" sz="1200" b="1" dirty="0" smtClean="0"/>
              <a:t> </a:t>
            </a:r>
            <a:r>
              <a:rPr lang="de-DE" sz="1200" b="1" dirty="0" err="1" smtClean="0"/>
              <a:t>capacity</a:t>
            </a:r>
            <a:r>
              <a:rPr lang="de-DE" sz="1200" b="1" dirty="0" smtClean="0"/>
              <a:t> in an </a:t>
            </a:r>
            <a:r>
              <a:rPr lang="de-DE" sz="1200" b="1" dirty="0"/>
              <a:t>E</a:t>
            </a:r>
            <a:r>
              <a:rPr lang="de-DE" sz="1200" b="1" dirty="0" smtClean="0"/>
              <a:t>uropean </a:t>
            </a:r>
            <a:r>
              <a:rPr lang="de-DE" sz="1200" b="1" dirty="0" err="1" smtClean="0"/>
              <a:t>optimized</a:t>
            </a:r>
            <a:r>
              <a:rPr lang="de-DE" sz="1200" b="1" dirty="0" smtClean="0"/>
              <a:t> </a:t>
            </a:r>
            <a:r>
              <a:rPr lang="de-DE" sz="1200" b="1" dirty="0" err="1" smtClean="0"/>
              <a:t>air</a:t>
            </a:r>
            <a:r>
              <a:rPr lang="de-DE" sz="1200" b="1" dirty="0" smtClean="0"/>
              <a:t> </a:t>
            </a:r>
            <a:r>
              <a:rPr lang="de-DE" sz="1200" b="1" dirty="0" err="1" smtClean="0"/>
              <a:t>traffic</a:t>
            </a:r>
            <a:r>
              <a:rPr lang="de-DE" sz="1200" b="1" dirty="0" smtClean="0"/>
              <a:t> </a:t>
            </a:r>
            <a:r>
              <a:rPr lang="de-DE" sz="1200" b="1" dirty="0" err="1" smtClean="0"/>
              <a:t>scenario</a:t>
            </a:r>
            <a:r>
              <a:rPr lang="de-DE" sz="1200" b="1" dirty="0" smtClean="0"/>
              <a:t> </a:t>
            </a:r>
            <a:r>
              <a:rPr lang="de-DE" sz="1200" b="1" dirty="0"/>
              <a:t>(8,800 </a:t>
            </a:r>
            <a:r>
              <a:rPr lang="de-DE" sz="1200" b="1" dirty="0" err="1"/>
              <a:t>flights</a:t>
            </a:r>
            <a:r>
              <a:rPr lang="de-DE" sz="1200" b="1" dirty="0"/>
              <a:t> </a:t>
            </a:r>
            <a:r>
              <a:rPr lang="de-DE" sz="1200" b="1" dirty="0" err="1"/>
              <a:t>between</a:t>
            </a:r>
            <a:r>
              <a:rPr lang="de-DE" sz="1200" b="1" dirty="0"/>
              <a:t> </a:t>
            </a:r>
            <a:r>
              <a:rPr lang="de-DE" sz="1200" b="1" dirty="0" smtClean="0"/>
              <a:t>12 a.m. and 1 p.m.)</a:t>
            </a:r>
          </a:p>
          <a:p>
            <a:r>
              <a:rPr lang="de-DE" sz="1000" dirty="0" smtClean="0"/>
              <a:t>Source: J. Rosenow, H. Fricke, T. </a:t>
            </a:r>
            <a:r>
              <a:rPr lang="de-DE" sz="1000" dirty="0" err="1" smtClean="0"/>
              <a:t>Luchkova</a:t>
            </a:r>
            <a:r>
              <a:rPr lang="de-DE" sz="1000" dirty="0" smtClean="0"/>
              <a:t> and M. Schultz: </a:t>
            </a:r>
            <a:r>
              <a:rPr lang="en-US" sz="1000" i="1" dirty="0" smtClean="0"/>
              <a:t>Impact of </a:t>
            </a:r>
            <a:r>
              <a:rPr lang="en-US" sz="1000" i="1" dirty="0" err="1" smtClean="0"/>
              <a:t>optimised</a:t>
            </a:r>
            <a:r>
              <a:rPr lang="en-US" sz="1000" i="1" dirty="0" smtClean="0"/>
              <a:t> trajectories on air traffic flow management,</a:t>
            </a:r>
            <a:r>
              <a:rPr lang="en-US" sz="1000" dirty="0" smtClean="0"/>
              <a:t> The Aeronautical Journal, 2019</a:t>
            </a:r>
            <a:endParaRPr lang="de-DE" sz="1000" dirty="0"/>
          </a:p>
        </p:txBody>
      </p:sp>
    </p:spTree>
    <p:extLst>
      <p:ext uri="{BB962C8B-B14F-4D97-AF65-F5344CB8AC3E}">
        <p14:creationId xmlns:p14="http://schemas.microsoft.com/office/powerpoint/2010/main" val="338063350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Agenda</a:t>
            </a:r>
          </a:p>
        </p:txBody>
      </p:sp>
      <p:sp>
        <p:nvSpPr>
          <p:cNvPr id="6" name="Inhaltsplatzhalter 5"/>
          <p:cNvSpPr>
            <a:spLocks noGrp="1"/>
          </p:cNvSpPr>
          <p:nvPr>
            <p:ph sz="quarter" idx="10"/>
          </p:nvPr>
        </p:nvSpPr>
        <p:spPr/>
        <p:txBody>
          <a:bodyPr/>
          <a:lstStyle/>
          <a:p>
            <a:endParaRPr lang="en-US" dirty="0"/>
          </a:p>
          <a:p>
            <a:pPr marL="342900" indent="-342900">
              <a:buAutoNum type="arabicParenBoth"/>
            </a:pPr>
            <a:r>
              <a:rPr lang="en-US" dirty="0" smtClean="0"/>
              <a:t>The Rationale of Fragmentation</a:t>
            </a:r>
            <a:endParaRPr lang="en-US" dirty="0"/>
          </a:p>
          <a:p>
            <a:pPr marL="342900" indent="-342900">
              <a:buAutoNum type="arabicParenBoth"/>
            </a:pPr>
            <a:endParaRPr lang="en-US" dirty="0"/>
          </a:p>
          <a:p>
            <a:pPr marL="342900" indent="-342900">
              <a:buAutoNum type="arabicParenBoth"/>
            </a:pPr>
            <a:r>
              <a:rPr lang="en-US" dirty="0" smtClean="0"/>
              <a:t>Current Performance according to PRR</a:t>
            </a:r>
            <a:endParaRPr lang="en-US" dirty="0"/>
          </a:p>
          <a:p>
            <a:pPr marL="342900" indent="-342900">
              <a:buAutoNum type="arabicParenBoth"/>
            </a:pPr>
            <a:endParaRPr lang="en-US" dirty="0"/>
          </a:p>
          <a:p>
            <a:pPr marL="342900" indent="-342900">
              <a:buAutoNum type="arabicParenBoth"/>
            </a:pPr>
            <a:r>
              <a:rPr lang="en-US" dirty="0" smtClean="0"/>
              <a:t>Types of fragmentation – Challenges from</a:t>
            </a:r>
            <a:br>
              <a:rPr lang="en-US" dirty="0" smtClean="0"/>
            </a:br>
            <a:r>
              <a:rPr lang="en-US" dirty="0" smtClean="0"/>
              <a:t>the flow – 4D Business Trajectories</a:t>
            </a:r>
          </a:p>
          <a:p>
            <a:pPr marL="342900" indent="-342900">
              <a:buAutoNum type="arabicParenBoth"/>
            </a:pPr>
            <a:endParaRPr lang="en-US" dirty="0"/>
          </a:p>
          <a:p>
            <a:pPr marL="342900" indent="-342900">
              <a:buAutoNum type="arabicParenBoth"/>
            </a:pPr>
            <a:r>
              <a:rPr lang="en-US" b="1" dirty="0" smtClean="0"/>
              <a:t>Dynamically Improved Airspace Design</a:t>
            </a:r>
            <a:endParaRPr lang="en-US" b="1" dirty="0"/>
          </a:p>
          <a:p>
            <a:pPr marL="342900" indent="-342900">
              <a:buAutoNum type="arabicParenBoth"/>
            </a:pPr>
            <a:endParaRPr lang="en-US" dirty="0" smtClean="0"/>
          </a:p>
          <a:p>
            <a:pPr marL="342900" indent="-342900">
              <a:buAutoNum type="arabicParenBoth"/>
            </a:pPr>
            <a:r>
              <a:rPr lang="en-US" dirty="0" smtClean="0"/>
              <a:t>Expectations for the Workshop</a:t>
            </a:r>
            <a:endParaRPr lang="en-US"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108" y="1415726"/>
            <a:ext cx="5329007" cy="3971563"/>
          </a:xfrm>
          <a:prstGeom prst="rect">
            <a:avLst/>
          </a:prstGeom>
        </p:spPr>
      </p:pic>
      <p:sp>
        <p:nvSpPr>
          <p:cNvPr id="8" name="Textfeld 7"/>
          <p:cNvSpPr txBox="1"/>
          <p:nvPr/>
        </p:nvSpPr>
        <p:spPr>
          <a:xfrm>
            <a:off x="2679237" y="5575668"/>
            <a:ext cx="9092554" cy="430887"/>
          </a:xfrm>
          <a:prstGeom prst="rect">
            <a:avLst/>
          </a:prstGeom>
          <a:noFill/>
        </p:spPr>
        <p:txBody>
          <a:bodyPr wrap="none" rtlCol="0">
            <a:spAutoFit/>
          </a:bodyPr>
          <a:lstStyle/>
          <a:p>
            <a:r>
              <a:rPr lang="de-DE" sz="1200" b="1" dirty="0" err="1" smtClean="0"/>
              <a:t>Airspace</a:t>
            </a:r>
            <a:r>
              <a:rPr lang="de-DE" sz="1200" b="1" dirty="0" smtClean="0"/>
              <a:t> </a:t>
            </a:r>
            <a:r>
              <a:rPr lang="de-DE" sz="1200" b="1" dirty="0" err="1" smtClean="0"/>
              <a:t>capacity</a:t>
            </a:r>
            <a:r>
              <a:rPr lang="de-DE" sz="1200" b="1" dirty="0" smtClean="0"/>
              <a:t> in an </a:t>
            </a:r>
            <a:r>
              <a:rPr lang="de-DE" sz="1200" b="1" dirty="0"/>
              <a:t>E</a:t>
            </a:r>
            <a:r>
              <a:rPr lang="de-DE" sz="1200" b="1" dirty="0" smtClean="0"/>
              <a:t>uropean </a:t>
            </a:r>
            <a:r>
              <a:rPr lang="de-DE" sz="1200" b="1" dirty="0" err="1" smtClean="0"/>
              <a:t>optimized</a:t>
            </a:r>
            <a:r>
              <a:rPr lang="de-DE" sz="1200" b="1" dirty="0" smtClean="0"/>
              <a:t> </a:t>
            </a:r>
            <a:r>
              <a:rPr lang="de-DE" sz="1200" b="1" dirty="0" err="1" smtClean="0"/>
              <a:t>air</a:t>
            </a:r>
            <a:r>
              <a:rPr lang="de-DE" sz="1200" b="1" dirty="0" smtClean="0"/>
              <a:t> </a:t>
            </a:r>
            <a:r>
              <a:rPr lang="de-DE" sz="1200" b="1" dirty="0" err="1" smtClean="0"/>
              <a:t>traffic</a:t>
            </a:r>
            <a:r>
              <a:rPr lang="de-DE" sz="1200" b="1" dirty="0" smtClean="0"/>
              <a:t> </a:t>
            </a:r>
            <a:r>
              <a:rPr lang="de-DE" sz="1200" b="1" dirty="0" err="1" smtClean="0"/>
              <a:t>scenario</a:t>
            </a:r>
            <a:r>
              <a:rPr lang="de-DE" sz="1200" b="1" dirty="0" smtClean="0"/>
              <a:t> </a:t>
            </a:r>
            <a:r>
              <a:rPr lang="de-DE" sz="1200" b="1" dirty="0"/>
              <a:t>(8,800 </a:t>
            </a:r>
            <a:r>
              <a:rPr lang="de-DE" sz="1200" b="1" dirty="0" err="1"/>
              <a:t>flights</a:t>
            </a:r>
            <a:r>
              <a:rPr lang="de-DE" sz="1200" b="1" dirty="0"/>
              <a:t> </a:t>
            </a:r>
            <a:r>
              <a:rPr lang="de-DE" sz="1200" b="1" dirty="0" err="1"/>
              <a:t>between</a:t>
            </a:r>
            <a:r>
              <a:rPr lang="de-DE" sz="1200" b="1" dirty="0"/>
              <a:t> </a:t>
            </a:r>
            <a:r>
              <a:rPr lang="de-DE" sz="1200" b="1" dirty="0" smtClean="0"/>
              <a:t>12 a.m. and 1 p.m.)</a:t>
            </a:r>
          </a:p>
          <a:p>
            <a:r>
              <a:rPr lang="de-DE" sz="1000" dirty="0" smtClean="0"/>
              <a:t>Source: J. Rosenow, H. Fricke, T. </a:t>
            </a:r>
            <a:r>
              <a:rPr lang="de-DE" sz="1000" dirty="0" err="1" smtClean="0"/>
              <a:t>Luchkova</a:t>
            </a:r>
            <a:r>
              <a:rPr lang="de-DE" sz="1000" dirty="0" smtClean="0"/>
              <a:t> and M. Schultz: </a:t>
            </a:r>
            <a:r>
              <a:rPr lang="en-US" sz="1000" i="1" dirty="0" smtClean="0"/>
              <a:t>Impact of </a:t>
            </a:r>
            <a:r>
              <a:rPr lang="en-US" sz="1000" i="1" dirty="0" err="1" smtClean="0"/>
              <a:t>optimised</a:t>
            </a:r>
            <a:r>
              <a:rPr lang="en-US" sz="1000" i="1" dirty="0" smtClean="0"/>
              <a:t> trajectories on air traffic flow management,</a:t>
            </a:r>
            <a:r>
              <a:rPr lang="en-US" sz="1000" dirty="0" smtClean="0"/>
              <a:t> The Aeronautical Journal, 2019</a:t>
            </a:r>
            <a:endParaRPr lang="de-DE" sz="1000" dirty="0"/>
          </a:p>
        </p:txBody>
      </p:sp>
    </p:spTree>
    <p:extLst>
      <p:ext uri="{BB962C8B-B14F-4D97-AF65-F5344CB8AC3E}">
        <p14:creationId xmlns:p14="http://schemas.microsoft.com/office/powerpoint/2010/main" val="3466147488"/>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Spatial fragmentation</a:t>
            </a:r>
            <a:br>
              <a:rPr lang="en-US" dirty="0"/>
            </a:br>
            <a:r>
              <a:rPr lang="en-US" b="0" i="1" dirty="0" smtClean="0"/>
              <a:t>Sector adaptation – </a:t>
            </a:r>
            <a:r>
              <a:rPr lang="en-US" b="0" i="1" dirty="0"/>
              <a:t>How to improve?</a:t>
            </a:r>
          </a:p>
        </p:txBody>
      </p:sp>
      <p:sp>
        <p:nvSpPr>
          <p:cNvPr id="3" name="Inhaltsplatzhalter 2"/>
          <p:cNvSpPr>
            <a:spLocks noGrp="1"/>
          </p:cNvSpPr>
          <p:nvPr>
            <p:ph sz="quarter" idx="10"/>
          </p:nvPr>
        </p:nvSpPr>
        <p:spPr/>
        <p:txBody>
          <a:bodyPr/>
          <a:lstStyle/>
          <a:p>
            <a:pPr algn="ctr"/>
            <a:r>
              <a:rPr lang="en-US" sz="2400" dirty="0" smtClean="0"/>
              <a:t>From 1</a:t>
            </a:r>
            <a:r>
              <a:rPr lang="en-US" sz="2400" baseline="30000" dirty="0" smtClean="0"/>
              <a:t>st</a:t>
            </a:r>
            <a:r>
              <a:rPr lang="en-US" sz="2400" dirty="0" smtClean="0"/>
              <a:t> </a:t>
            </a:r>
            <a:r>
              <a:rPr lang="en-US" sz="2400" dirty="0" smtClean="0"/>
              <a:t>Interim Conclusion: Fragmentation is a mus</a:t>
            </a:r>
            <a:r>
              <a:rPr lang="en-US" sz="2400" dirty="0" smtClean="0"/>
              <a:t>t </a:t>
            </a:r>
          </a:p>
          <a:p>
            <a:pPr algn="ctr"/>
            <a:r>
              <a:rPr lang="en-US" sz="2400" dirty="0"/>
              <a:t>From 2</a:t>
            </a:r>
            <a:r>
              <a:rPr lang="en-US" sz="2400" baseline="30000" dirty="0"/>
              <a:t>nd</a:t>
            </a:r>
            <a:r>
              <a:rPr lang="en-US" sz="2400" dirty="0"/>
              <a:t> Interim Conclusion: Fragmentation </a:t>
            </a:r>
            <a:r>
              <a:rPr lang="en-US" sz="2400" dirty="0" smtClean="0"/>
              <a:t>should adopt since </a:t>
            </a:r>
            <a:r>
              <a:rPr lang="en-US" sz="2400" dirty="0" smtClean="0"/>
              <a:t>demand </a:t>
            </a:r>
            <a:r>
              <a:rPr lang="en-US" sz="2400" dirty="0"/>
              <a:t>is </a:t>
            </a:r>
            <a:r>
              <a:rPr lang="en-US" sz="2400" dirty="0" smtClean="0"/>
              <a:t>volatile and technology exceling </a:t>
            </a:r>
            <a:endParaRPr lang="en-US" sz="2400" dirty="0"/>
          </a:p>
          <a:p>
            <a:pPr algn="ctr"/>
            <a:r>
              <a:rPr lang="en-US" sz="2400" dirty="0" smtClean="0"/>
              <a:t>Obvious Strategy:  Sector layout should </a:t>
            </a:r>
            <a:r>
              <a:rPr lang="en-US" sz="2400" dirty="0"/>
              <a:t>follow </a:t>
            </a:r>
            <a:r>
              <a:rPr lang="en-US" sz="2400" dirty="0" smtClean="0"/>
              <a:t>“flow” </a:t>
            </a:r>
            <a:br>
              <a:rPr lang="en-US" sz="2400" dirty="0" smtClean="0"/>
            </a:br>
            <a:r>
              <a:rPr lang="en-US" sz="2400" dirty="0" smtClean="0"/>
              <a:t>(demand based throughput)</a:t>
            </a:r>
            <a:endParaRPr lang="en-US" sz="2400" dirty="0"/>
          </a:p>
          <a:p>
            <a:pPr algn="ctr"/>
            <a:r>
              <a:rPr lang="en-US" sz="2400" dirty="0" smtClean="0"/>
              <a:t>Sectors would </a:t>
            </a:r>
            <a:r>
              <a:rPr lang="en-US" sz="2400" dirty="0"/>
              <a:t>consequently have to become </a:t>
            </a:r>
            <a:r>
              <a:rPr lang="en-US" sz="2400" dirty="0" smtClean="0"/>
              <a:t>more dynamic</a:t>
            </a:r>
            <a:endParaRPr lang="en-US" sz="2400" dirty="0"/>
          </a:p>
          <a:p>
            <a:pPr algn="ctr"/>
            <a:r>
              <a:rPr lang="en-US" sz="2400" dirty="0" smtClean="0"/>
              <a:t>Flow oriented Sector Design can be mathematically solved</a:t>
            </a:r>
          </a:p>
          <a:p>
            <a:pPr algn="ctr"/>
            <a:r>
              <a:rPr lang="en-US" sz="2400" dirty="0" smtClean="0"/>
              <a:t>But: To </a:t>
            </a:r>
            <a:r>
              <a:rPr lang="en-US" sz="2400" dirty="0"/>
              <a:t>what extent can </a:t>
            </a:r>
            <a:r>
              <a:rPr lang="en-US" sz="2400" dirty="0" smtClean="0"/>
              <a:t>ATCOs follow dynamic structures and thus  responsibilities over flights and </a:t>
            </a:r>
            <a:r>
              <a:rPr lang="en-US" sz="2400" dirty="0" smtClean="0"/>
              <a:t>at </a:t>
            </a:r>
            <a:r>
              <a:rPr lang="en-US" sz="2400" dirty="0"/>
              <a:t>what </a:t>
            </a:r>
            <a:r>
              <a:rPr lang="en-US" sz="2400" dirty="0" smtClean="0"/>
              <a:t>productivity level?</a:t>
            </a:r>
            <a:endParaRPr lang="en-US" sz="2400" dirty="0"/>
          </a:p>
        </p:txBody>
      </p:sp>
    </p:spTree>
    <p:extLst>
      <p:ext uri="{BB962C8B-B14F-4D97-AF65-F5344CB8AC3E}">
        <p14:creationId xmlns:p14="http://schemas.microsoft.com/office/powerpoint/2010/main" val="11576993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smtClean="0"/>
              <a:t>Flow </a:t>
            </a:r>
            <a:r>
              <a:rPr lang="de-DE" dirty="0" err="1" smtClean="0"/>
              <a:t>oriented</a:t>
            </a:r>
            <a:r>
              <a:rPr lang="de-DE" dirty="0" smtClean="0"/>
              <a:t> </a:t>
            </a:r>
            <a:r>
              <a:rPr lang="de-DE" dirty="0" err="1" smtClean="0"/>
              <a:t>airspace</a:t>
            </a:r>
            <a:r>
              <a:rPr lang="de-DE" dirty="0" smtClean="0"/>
              <a:t> </a:t>
            </a:r>
            <a:r>
              <a:rPr lang="de-DE" dirty="0" err="1" smtClean="0"/>
              <a:t>structuring</a:t>
            </a:r>
            <a:r>
              <a:rPr lang="de-DE" dirty="0" smtClean="0"/>
              <a:t> </a:t>
            </a:r>
            <a:r>
              <a:rPr lang="de-DE" dirty="0" smtClean="0"/>
              <a:t/>
            </a:r>
            <a:br>
              <a:rPr lang="de-DE" dirty="0" smtClean="0"/>
            </a:br>
            <a:r>
              <a:rPr lang="de-DE" b="0" i="1" dirty="0" err="1" smtClean="0"/>
              <a:t>balancing</a:t>
            </a:r>
            <a:r>
              <a:rPr lang="de-DE" b="0" i="1" dirty="0" smtClean="0"/>
              <a:t> </a:t>
            </a:r>
            <a:r>
              <a:rPr lang="de-DE" b="0" i="1" dirty="0" err="1" smtClean="0"/>
              <a:t>controller</a:t>
            </a:r>
            <a:r>
              <a:rPr lang="de-DE" b="0" i="1" dirty="0" smtClean="0"/>
              <a:t> </a:t>
            </a:r>
            <a:r>
              <a:rPr lang="de-DE" b="0" i="1" dirty="0" err="1" smtClean="0"/>
              <a:t>task</a:t>
            </a:r>
            <a:r>
              <a:rPr lang="de-DE" b="0" i="1" dirty="0" smtClean="0"/>
              <a:t> </a:t>
            </a:r>
            <a:r>
              <a:rPr lang="de-DE" b="0" i="1" dirty="0" err="1" smtClean="0"/>
              <a:t>load</a:t>
            </a:r>
            <a:r>
              <a:rPr lang="de-DE" b="0" i="1" dirty="0" smtClean="0"/>
              <a:t> – an </a:t>
            </a:r>
            <a:r>
              <a:rPr lang="de-DE" b="0" i="1" dirty="0" err="1" smtClean="0"/>
              <a:t>example</a:t>
            </a:r>
            <a:endParaRPr lang="de-DE" dirty="0"/>
          </a:p>
        </p:txBody>
      </p:sp>
      <p:sp>
        <p:nvSpPr>
          <p:cNvPr id="10" name="Textplatzhalter 9"/>
          <p:cNvSpPr>
            <a:spLocks noGrp="1"/>
          </p:cNvSpPr>
          <p:nvPr>
            <p:ph type="body" sz="quarter" idx="10"/>
          </p:nvPr>
        </p:nvSpPr>
        <p:spPr/>
        <p:txBody>
          <a:bodyPr/>
          <a:lstStyle/>
          <a:p>
            <a:pPr algn="ctr"/>
            <a:r>
              <a:rPr lang="de-DE" dirty="0" smtClean="0"/>
              <a:t>Traffic sample </a:t>
            </a:r>
            <a:r>
              <a:rPr lang="de-DE" dirty="0" err="1" smtClean="0"/>
              <a:t>with</a:t>
            </a:r>
            <a:r>
              <a:rPr lang="de-DE" dirty="0" smtClean="0"/>
              <a:t> </a:t>
            </a:r>
            <a:r>
              <a:rPr lang="de-DE" dirty="0" err="1" smtClean="0"/>
              <a:t>actual</a:t>
            </a:r>
            <a:r>
              <a:rPr lang="de-DE" dirty="0" smtClean="0"/>
              <a:t> </a:t>
            </a:r>
            <a:r>
              <a:rPr lang="de-DE" dirty="0" err="1" smtClean="0"/>
              <a:t>sector</a:t>
            </a:r>
            <a:r>
              <a:rPr lang="de-DE" dirty="0" smtClean="0"/>
              <a:t> </a:t>
            </a:r>
            <a:r>
              <a:rPr lang="de-DE" dirty="0" err="1" smtClean="0"/>
              <a:t>structure</a:t>
            </a:r>
            <a:endParaRPr lang="de-DE" dirty="0" smtClean="0"/>
          </a:p>
          <a:p>
            <a:pPr algn="ctr"/>
            <a:r>
              <a:rPr lang="de-DE" dirty="0"/>
              <a:t>(</a:t>
            </a:r>
            <a:r>
              <a:rPr lang="en-US" dirty="0"/>
              <a:t>Maastricht/Amsterdam airspace - EDYYDUTA</a:t>
            </a:r>
            <a:r>
              <a:rPr lang="de-DE" dirty="0"/>
              <a:t>)</a:t>
            </a:r>
          </a:p>
        </p:txBody>
      </p:sp>
      <p:sp>
        <p:nvSpPr>
          <p:cNvPr id="11" name="Textplatzhalter 10"/>
          <p:cNvSpPr>
            <a:spLocks noGrp="1"/>
          </p:cNvSpPr>
          <p:nvPr>
            <p:ph type="body" sz="quarter" idx="11"/>
          </p:nvPr>
        </p:nvSpPr>
        <p:spPr/>
        <p:txBody>
          <a:bodyPr/>
          <a:lstStyle/>
          <a:p>
            <a:r>
              <a:rPr lang="en-US" dirty="0" smtClean="0"/>
              <a:t>Performance targets</a:t>
            </a:r>
          </a:p>
          <a:p>
            <a:pPr marL="285750" indent="-285750">
              <a:buFont typeface="Symbol" panose="05050102010706020507" pitchFamily="18" charset="2"/>
              <a:buChar char="-"/>
            </a:pPr>
            <a:r>
              <a:rPr lang="en-US" dirty="0" smtClean="0"/>
              <a:t>Flexible use of airspace usages</a:t>
            </a:r>
          </a:p>
          <a:p>
            <a:pPr marL="285750" indent="-285750">
              <a:buFont typeface="Symbol" panose="05050102010706020507" pitchFamily="18" charset="2"/>
              <a:buChar char="-"/>
            </a:pPr>
            <a:r>
              <a:rPr lang="en-US" dirty="0" smtClean="0"/>
              <a:t>Balancing of traffic complexity and traffic density</a:t>
            </a:r>
          </a:p>
          <a:p>
            <a:pPr marL="285750" indent="-285750">
              <a:buFont typeface="Symbol" panose="05050102010706020507" pitchFamily="18" charset="2"/>
              <a:buChar char="-"/>
            </a:pPr>
            <a:r>
              <a:rPr lang="en-US" dirty="0" smtClean="0"/>
              <a:t>Harmonization of controller </a:t>
            </a:r>
            <a:r>
              <a:rPr lang="en-US" dirty="0" err="1" smtClean="0"/>
              <a:t>tas</a:t>
            </a:r>
            <a:r>
              <a:rPr lang="en-US" dirty="0" smtClean="0"/>
              <a:t> </a:t>
            </a:r>
            <a:r>
              <a:rPr lang="en-US" dirty="0" err="1" smtClean="0"/>
              <a:t>kload</a:t>
            </a:r>
            <a:endParaRPr lang="en-US" dirty="0"/>
          </a:p>
          <a:p>
            <a:pPr marL="285750" indent="-285750">
              <a:buFont typeface="Symbol" panose="05050102010706020507" pitchFamily="18" charset="2"/>
              <a:buChar char="-"/>
            </a:pPr>
            <a:r>
              <a:rPr lang="en-US" dirty="0" smtClean="0"/>
              <a:t>Flight-aircraft </a:t>
            </a:r>
            <a:r>
              <a:rPr lang="en-US" dirty="0"/>
              <a:t>centric approach </a:t>
            </a:r>
            <a:r>
              <a:rPr lang="en-US" dirty="0" smtClean="0"/>
              <a:t>allows transition from todays structural airspace </a:t>
            </a:r>
            <a:r>
              <a:rPr lang="en-US" dirty="0"/>
              <a:t>designs</a:t>
            </a:r>
          </a:p>
          <a:p>
            <a:endParaRPr lang="en-US" dirty="0" smtClean="0"/>
          </a:p>
          <a:p>
            <a:r>
              <a:rPr lang="en-US" dirty="0" smtClean="0"/>
              <a:t>New paradigm</a:t>
            </a:r>
          </a:p>
          <a:p>
            <a:pPr marL="285750" indent="-285750">
              <a:buFont typeface="Symbol" panose="05050102010706020507" pitchFamily="18" charset="2"/>
              <a:buChar char="-"/>
            </a:pPr>
            <a:r>
              <a:rPr lang="en-US" dirty="0" smtClean="0"/>
              <a:t>Control structure follows traffic flow</a:t>
            </a:r>
            <a:endParaRPr lang="en-US" dirty="0"/>
          </a:p>
          <a:p>
            <a:endParaRPr lang="en-US" dirty="0"/>
          </a:p>
          <a:p>
            <a:r>
              <a:rPr lang="en-US" dirty="0"/>
              <a:t>Three-step, scalable approach:</a:t>
            </a:r>
          </a:p>
          <a:p>
            <a:pPr>
              <a:tabLst>
                <a:tab pos="2333625" algn="l"/>
              </a:tabLst>
            </a:pPr>
            <a:r>
              <a:rPr lang="en-US" dirty="0"/>
              <a:t>Fuzzy Clustering 	–  </a:t>
            </a:r>
            <a:r>
              <a:rPr lang="en-US" dirty="0" smtClean="0"/>
              <a:t>identify traffic </a:t>
            </a:r>
            <a:r>
              <a:rPr lang="en-US" dirty="0"/>
              <a:t>hot spots</a:t>
            </a:r>
          </a:p>
          <a:p>
            <a:pPr>
              <a:tabLst>
                <a:tab pos="2333625" algn="l"/>
              </a:tabLst>
            </a:pPr>
            <a:r>
              <a:rPr lang="en-US" dirty="0" err="1"/>
              <a:t>Voronoi</a:t>
            </a:r>
            <a:r>
              <a:rPr lang="en-US" dirty="0"/>
              <a:t>-diagrams	</a:t>
            </a:r>
            <a:r>
              <a:rPr lang="en-US" dirty="0" smtClean="0"/>
              <a:t>– initial </a:t>
            </a:r>
            <a:r>
              <a:rPr lang="en-US" dirty="0"/>
              <a:t>airspace structure</a:t>
            </a:r>
          </a:p>
          <a:p>
            <a:pPr>
              <a:tabLst>
                <a:tab pos="2333625" algn="l"/>
              </a:tabLst>
            </a:pPr>
            <a:r>
              <a:rPr lang="en-US" dirty="0"/>
              <a:t>Evolutionary Algorithms 	–  </a:t>
            </a:r>
            <a:r>
              <a:rPr lang="en-US" dirty="0" smtClean="0"/>
              <a:t>optimize airspace </a:t>
            </a:r>
            <a:r>
              <a:rPr lang="en-US" dirty="0"/>
              <a:t>structure</a:t>
            </a:r>
          </a:p>
          <a:p>
            <a:endParaRPr lang="de-DE"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5" t="1091" r="501" b="1091"/>
          <a:stretch/>
        </p:blipFill>
        <p:spPr bwMode="auto">
          <a:xfrm>
            <a:off x="1008993" y="2426197"/>
            <a:ext cx="4929512" cy="330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2719636" y="5841765"/>
            <a:ext cx="7548435" cy="215444"/>
          </a:xfrm>
          <a:prstGeom prst="rect">
            <a:avLst/>
          </a:prstGeom>
          <a:noFill/>
        </p:spPr>
        <p:txBody>
          <a:bodyPr wrap="square" rtlCol="0">
            <a:spAutoFit/>
          </a:bodyPr>
          <a:lstStyle/>
          <a:p>
            <a:pPr algn="r"/>
            <a:r>
              <a:rPr lang="en-US" sz="800" dirty="0"/>
              <a:t>I. </a:t>
            </a:r>
            <a:r>
              <a:rPr lang="en-US" sz="800" dirty="0" err="1"/>
              <a:t>Gerdes</a:t>
            </a:r>
            <a:r>
              <a:rPr lang="en-US" sz="800" dirty="0"/>
              <a:t> et al. (2018). Dynamic airspace </a:t>
            </a:r>
            <a:r>
              <a:rPr lang="en-US" sz="800" dirty="0" err="1"/>
              <a:t>sectorisation</a:t>
            </a:r>
            <a:r>
              <a:rPr lang="en-US" sz="800" dirty="0"/>
              <a:t> for flight-centric operations. Transportation Research Part C: Emerging Technologies 95:460-480</a:t>
            </a:r>
            <a:endParaRPr lang="de-DE" sz="800" dirty="0"/>
          </a:p>
        </p:txBody>
      </p:sp>
    </p:spTree>
    <p:extLst>
      <p:ext uri="{BB962C8B-B14F-4D97-AF65-F5344CB8AC3E}">
        <p14:creationId xmlns:p14="http://schemas.microsoft.com/office/powerpoint/2010/main" val="1128049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a:t>Flow </a:t>
            </a:r>
            <a:r>
              <a:rPr lang="de-DE" dirty="0" err="1"/>
              <a:t>oriented</a:t>
            </a:r>
            <a:r>
              <a:rPr lang="de-DE" dirty="0"/>
              <a:t> </a:t>
            </a:r>
            <a:r>
              <a:rPr lang="de-DE" dirty="0" err="1"/>
              <a:t>airspace</a:t>
            </a:r>
            <a:r>
              <a:rPr lang="de-DE" dirty="0"/>
              <a:t> </a:t>
            </a:r>
            <a:r>
              <a:rPr lang="de-DE" dirty="0" err="1"/>
              <a:t>structuring</a:t>
            </a:r>
            <a:r>
              <a:rPr lang="de-DE" dirty="0" smtClean="0"/>
              <a:t/>
            </a:r>
            <a:br>
              <a:rPr lang="de-DE" dirty="0" smtClean="0"/>
            </a:br>
            <a:r>
              <a:rPr lang="de-DE" b="0" i="1" dirty="0" err="1"/>
              <a:t>balancing</a:t>
            </a:r>
            <a:r>
              <a:rPr lang="de-DE" b="0" i="1" dirty="0"/>
              <a:t> </a:t>
            </a:r>
            <a:r>
              <a:rPr lang="de-DE" b="0" i="1" dirty="0" err="1"/>
              <a:t>controller</a:t>
            </a:r>
            <a:r>
              <a:rPr lang="de-DE" b="0" i="1" dirty="0"/>
              <a:t> </a:t>
            </a:r>
            <a:r>
              <a:rPr lang="de-DE" b="0" i="1" dirty="0" err="1" smtClean="0"/>
              <a:t>task</a:t>
            </a:r>
            <a:r>
              <a:rPr lang="de-DE" b="0" i="1" dirty="0" smtClean="0"/>
              <a:t> </a:t>
            </a:r>
            <a:r>
              <a:rPr lang="de-DE" b="0" i="1" dirty="0" err="1" smtClean="0"/>
              <a:t>load</a:t>
            </a:r>
            <a:r>
              <a:rPr lang="de-DE" b="0" i="1" dirty="0" smtClean="0"/>
              <a:t> – an </a:t>
            </a:r>
            <a:r>
              <a:rPr lang="de-DE" b="0" i="1" dirty="0" err="1" smtClean="0"/>
              <a:t>example</a:t>
            </a:r>
            <a:r>
              <a:rPr lang="de-DE" b="0" i="1" dirty="0" smtClean="0"/>
              <a:t> (2)</a:t>
            </a:r>
            <a:endParaRPr lang="de-DE" dirty="0"/>
          </a:p>
        </p:txBody>
      </p:sp>
      <p:sp>
        <p:nvSpPr>
          <p:cNvPr id="10" name="Textplatzhalter 9"/>
          <p:cNvSpPr>
            <a:spLocks noGrp="1"/>
          </p:cNvSpPr>
          <p:nvPr>
            <p:ph type="body" sz="quarter" idx="10"/>
          </p:nvPr>
        </p:nvSpPr>
        <p:spPr/>
        <p:txBody>
          <a:bodyPr/>
          <a:lstStyle/>
          <a:p>
            <a:pPr algn="ctr"/>
            <a:r>
              <a:rPr lang="de-DE" dirty="0" smtClean="0"/>
              <a:t>Traffic sample </a:t>
            </a:r>
            <a:r>
              <a:rPr lang="de-DE" dirty="0" err="1" smtClean="0"/>
              <a:t>with</a:t>
            </a:r>
            <a:r>
              <a:rPr lang="de-DE" dirty="0" smtClean="0"/>
              <a:t> </a:t>
            </a:r>
            <a:r>
              <a:rPr lang="de-DE" dirty="0" err="1" smtClean="0"/>
              <a:t>actucal</a:t>
            </a:r>
            <a:r>
              <a:rPr lang="de-DE" dirty="0" smtClean="0"/>
              <a:t> </a:t>
            </a:r>
            <a:r>
              <a:rPr lang="de-DE" dirty="0" err="1" smtClean="0"/>
              <a:t>sector</a:t>
            </a:r>
            <a:r>
              <a:rPr lang="de-DE" dirty="0" smtClean="0"/>
              <a:t> </a:t>
            </a:r>
            <a:r>
              <a:rPr lang="de-DE" dirty="0" err="1" smtClean="0"/>
              <a:t>structure</a:t>
            </a:r>
            <a:endParaRPr lang="de-DE" dirty="0" smtClean="0"/>
          </a:p>
          <a:p>
            <a:pPr algn="ctr"/>
            <a:r>
              <a:rPr lang="de-DE" dirty="0"/>
              <a:t>(</a:t>
            </a:r>
            <a:r>
              <a:rPr lang="en-US" dirty="0"/>
              <a:t>Maastricht/Amsterdam airspace - EDYYDUTA</a:t>
            </a:r>
            <a:r>
              <a:rPr lang="de-DE" dirty="0" smtClean="0"/>
              <a:t>)</a:t>
            </a:r>
            <a:endParaRPr lang="de-DE" dirty="0"/>
          </a:p>
        </p:txBody>
      </p:sp>
      <p:sp>
        <p:nvSpPr>
          <p:cNvPr id="11" name="Textplatzhalter 10"/>
          <p:cNvSpPr>
            <a:spLocks noGrp="1"/>
          </p:cNvSpPr>
          <p:nvPr>
            <p:ph type="body" sz="quarter" idx="11"/>
          </p:nvPr>
        </p:nvSpPr>
        <p:spPr/>
        <p:txBody>
          <a:bodyPr/>
          <a:lstStyle/>
          <a:p>
            <a:pPr algn="ctr"/>
            <a:r>
              <a:rPr lang="de-DE" dirty="0" err="1" smtClean="0"/>
              <a:t>Calculation</a:t>
            </a:r>
            <a:r>
              <a:rPr lang="de-DE" dirty="0" smtClean="0"/>
              <a:t> </a:t>
            </a:r>
            <a:r>
              <a:rPr lang="de-DE" dirty="0" err="1" smtClean="0"/>
              <a:t>of</a:t>
            </a:r>
            <a:r>
              <a:rPr lang="de-DE" dirty="0" smtClean="0"/>
              <a:t> </a:t>
            </a:r>
            <a:r>
              <a:rPr lang="de-DE" dirty="0" err="1" smtClean="0"/>
              <a:t>cluster</a:t>
            </a:r>
            <a:r>
              <a:rPr lang="de-DE" dirty="0" smtClean="0"/>
              <a:t> </a:t>
            </a:r>
            <a:r>
              <a:rPr lang="de-DE" dirty="0" err="1" smtClean="0"/>
              <a:t>centers</a:t>
            </a:r>
            <a:r>
              <a:rPr lang="de-DE" dirty="0" smtClean="0"/>
              <a:t> </a:t>
            </a:r>
            <a:r>
              <a:rPr lang="de-DE" dirty="0" err="1" smtClean="0"/>
              <a:t>using</a:t>
            </a:r>
            <a:r>
              <a:rPr lang="de-DE" dirty="0" smtClean="0"/>
              <a:t> </a:t>
            </a:r>
            <a:r>
              <a:rPr lang="de-DE" dirty="0" err="1" smtClean="0"/>
              <a:t>fuzzy</a:t>
            </a:r>
            <a:r>
              <a:rPr lang="de-DE" dirty="0" smtClean="0"/>
              <a:t> </a:t>
            </a:r>
            <a:r>
              <a:rPr lang="de-DE" dirty="0" err="1" smtClean="0"/>
              <a:t>clustering</a:t>
            </a:r>
            <a:r>
              <a:rPr lang="de-DE" dirty="0"/>
              <a:t> </a:t>
            </a:r>
            <a:r>
              <a:rPr lang="en-GB" dirty="0" smtClean="0"/>
              <a:t>to </a:t>
            </a:r>
            <a:r>
              <a:rPr lang="en-GB" dirty="0"/>
              <a:t>adapt to </a:t>
            </a:r>
            <a:r>
              <a:rPr lang="en-GB" dirty="0" smtClean="0"/>
              <a:t>noisy, aircraft </a:t>
            </a:r>
            <a:r>
              <a:rPr lang="en-GB" dirty="0"/>
              <a:t>position data (trajectories)</a:t>
            </a:r>
            <a:endParaRPr lang="de-DE" dirty="0"/>
          </a:p>
        </p:txBody>
      </p:sp>
      <p:pic>
        <p:nvPicPr>
          <p:cNvPr id="8" name="Inhaltsplatzhalt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9390" y="2373624"/>
            <a:ext cx="5086009" cy="3414472"/>
          </a:xfrm>
          <a:prstGeom prst="rect">
            <a:avLst/>
          </a:prstGeom>
          <a:ln>
            <a:noFill/>
          </a:ln>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5" t="1091" r="501" b="1091"/>
          <a:stretch/>
        </p:blipFill>
        <p:spPr bwMode="auto">
          <a:xfrm>
            <a:off x="1008993" y="2426197"/>
            <a:ext cx="4929512" cy="3309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4940694" y="5941793"/>
            <a:ext cx="7095625" cy="200055"/>
          </a:xfrm>
          <a:prstGeom prst="rect">
            <a:avLst/>
          </a:prstGeom>
          <a:noFill/>
        </p:spPr>
        <p:txBody>
          <a:bodyPr wrap="square" rtlCol="0">
            <a:spAutoFit/>
          </a:bodyPr>
          <a:lstStyle/>
          <a:p>
            <a:pPr algn="r"/>
            <a:r>
              <a:rPr lang="en-US" sz="700" dirty="0"/>
              <a:t>I. </a:t>
            </a:r>
            <a:r>
              <a:rPr lang="en-US" sz="700" dirty="0" err="1"/>
              <a:t>Gerdes</a:t>
            </a:r>
            <a:r>
              <a:rPr lang="en-US" sz="700" dirty="0"/>
              <a:t> et al. (2018). Dynamic airspace </a:t>
            </a:r>
            <a:r>
              <a:rPr lang="en-US" sz="700" dirty="0" err="1"/>
              <a:t>sectorisation</a:t>
            </a:r>
            <a:r>
              <a:rPr lang="en-US" sz="700" dirty="0"/>
              <a:t> for flight-centric operations. Transportation Research Part C: Emerging Technologies 95:460-480</a:t>
            </a:r>
            <a:endParaRPr lang="de-DE" sz="700" dirty="0"/>
          </a:p>
        </p:txBody>
      </p:sp>
    </p:spTree>
    <p:extLst>
      <p:ext uri="{BB962C8B-B14F-4D97-AF65-F5344CB8AC3E}">
        <p14:creationId xmlns:p14="http://schemas.microsoft.com/office/powerpoint/2010/main" val="153093747"/>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Flow </a:t>
            </a:r>
            <a:r>
              <a:rPr lang="de-DE" dirty="0" err="1"/>
              <a:t>oriented</a:t>
            </a:r>
            <a:r>
              <a:rPr lang="de-DE" dirty="0"/>
              <a:t> </a:t>
            </a:r>
            <a:r>
              <a:rPr lang="de-DE" dirty="0" err="1"/>
              <a:t>airspace</a:t>
            </a:r>
            <a:r>
              <a:rPr lang="de-DE" dirty="0"/>
              <a:t> </a:t>
            </a:r>
            <a:r>
              <a:rPr lang="de-DE" dirty="0" err="1"/>
              <a:t>structuring</a:t>
            </a:r>
            <a:r>
              <a:rPr lang="de-DE" dirty="0"/>
              <a:t/>
            </a:r>
            <a:br>
              <a:rPr lang="de-DE" dirty="0"/>
            </a:br>
            <a:r>
              <a:rPr lang="de-DE" b="0" i="1" dirty="0" err="1"/>
              <a:t>balancing</a:t>
            </a:r>
            <a:r>
              <a:rPr lang="de-DE" b="0" i="1" dirty="0"/>
              <a:t> </a:t>
            </a:r>
            <a:r>
              <a:rPr lang="de-DE" b="0" i="1" dirty="0" err="1" smtClean="0"/>
              <a:t>controller</a:t>
            </a:r>
            <a:r>
              <a:rPr lang="de-DE" b="0" i="1" dirty="0"/>
              <a:t> </a:t>
            </a:r>
            <a:r>
              <a:rPr lang="de-DE" b="0" i="1" dirty="0" err="1"/>
              <a:t>task</a:t>
            </a:r>
            <a:r>
              <a:rPr lang="de-DE" b="0" i="1" dirty="0"/>
              <a:t> </a:t>
            </a:r>
            <a:r>
              <a:rPr lang="de-DE" b="0" i="1" dirty="0" err="1"/>
              <a:t>load</a:t>
            </a:r>
            <a:r>
              <a:rPr lang="de-DE" b="0" i="1" dirty="0"/>
              <a:t> – an </a:t>
            </a:r>
            <a:r>
              <a:rPr lang="de-DE" b="0" i="1" dirty="0" err="1"/>
              <a:t>example</a:t>
            </a:r>
            <a:r>
              <a:rPr lang="de-DE" b="0" i="1" dirty="0"/>
              <a:t> </a:t>
            </a:r>
            <a:r>
              <a:rPr lang="de-DE" b="0" i="1" dirty="0" smtClean="0"/>
              <a:t>(3)</a:t>
            </a:r>
            <a:endParaRPr lang="de-DE" dirty="0"/>
          </a:p>
        </p:txBody>
      </p:sp>
      <p:sp>
        <p:nvSpPr>
          <p:cNvPr id="9" name="Inhaltsplatzhalter 8"/>
          <p:cNvSpPr>
            <a:spLocks noGrp="1"/>
          </p:cNvSpPr>
          <p:nvPr>
            <p:ph type="body" sz="quarter" idx="10"/>
          </p:nvPr>
        </p:nvSpPr>
        <p:spPr>
          <a:xfrm>
            <a:off x="874712" y="2270236"/>
            <a:ext cx="3399576" cy="3559064"/>
          </a:xfrm>
        </p:spPr>
        <p:txBody>
          <a:bodyPr/>
          <a:lstStyle/>
          <a:p>
            <a:pPr algn="ctr">
              <a:tabLst>
                <a:tab pos="9056688" algn="dec"/>
              </a:tabLst>
            </a:pPr>
            <a:r>
              <a:rPr lang="de-DE" dirty="0" err="1" smtClean="0"/>
              <a:t>create</a:t>
            </a:r>
            <a:r>
              <a:rPr lang="de-DE" dirty="0" smtClean="0"/>
              <a:t> </a:t>
            </a:r>
            <a:r>
              <a:rPr lang="de-DE" dirty="0" err="1" smtClean="0"/>
              <a:t>Voronoi</a:t>
            </a:r>
            <a:r>
              <a:rPr lang="de-DE" dirty="0" smtClean="0"/>
              <a:t> </a:t>
            </a:r>
            <a:r>
              <a:rPr lang="de-DE" dirty="0" err="1" smtClean="0"/>
              <a:t>structure</a:t>
            </a:r>
            <a:endParaRPr lang="de-DE" dirty="0"/>
          </a:p>
          <a:p>
            <a:pPr algn="ctr">
              <a:tabLst>
                <a:tab pos="9056688" algn="dec"/>
              </a:tabLst>
            </a:pPr>
            <a:r>
              <a:rPr lang="de-DE" sz="1200" dirty="0" err="1"/>
              <a:t>t</a:t>
            </a:r>
            <a:r>
              <a:rPr lang="de-DE" sz="1200" dirty="0" err="1" smtClean="0"/>
              <a:t>raffic</a:t>
            </a:r>
            <a:r>
              <a:rPr lang="de-DE" sz="1200" dirty="0" smtClean="0"/>
              <a:t> </a:t>
            </a:r>
            <a:r>
              <a:rPr lang="de-DE" sz="1200" dirty="0" err="1" smtClean="0"/>
              <a:t>centers</a:t>
            </a:r>
            <a:r>
              <a:rPr lang="de-DE" sz="1200" dirty="0" smtClean="0"/>
              <a:t> (#</a:t>
            </a:r>
            <a:r>
              <a:rPr lang="de-DE" sz="1200" dirty="0" err="1" smtClean="0"/>
              <a:t>movements</a:t>
            </a:r>
            <a:r>
              <a:rPr lang="de-DE" sz="1200" dirty="0" smtClean="0"/>
              <a:t>)</a:t>
            </a:r>
          </a:p>
          <a:p>
            <a:pPr algn="ctr">
              <a:tabLst>
                <a:tab pos="9056688" algn="dec"/>
              </a:tabLst>
            </a:pPr>
            <a:r>
              <a:rPr lang="de-DE" dirty="0" smtClean="0"/>
              <a:t>	                        </a:t>
            </a:r>
            <a:r>
              <a:rPr lang="de-DE" dirty="0"/>
              <a:t>	 </a:t>
            </a:r>
            <a:r>
              <a:rPr lang="de-DE" dirty="0" smtClean="0"/>
              <a:t>                                                                                                                                      </a:t>
            </a:r>
            <a:r>
              <a:rPr lang="de-DE" dirty="0" err="1" smtClean="0"/>
              <a:t>and</a:t>
            </a:r>
            <a:r>
              <a:rPr lang="de-DE" dirty="0" smtClean="0"/>
              <a:t> </a:t>
            </a:r>
            <a:r>
              <a:rPr lang="de-DE" dirty="0" err="1" smtClean="0"/>
              <a:t>inside</a:t>
            </a:r>
            <a:r>
              <a:rPr lang="de-DE" dirty="0" smtClean="0"/>
              <a:t> </a:t>
            </a:r>
            <a:r>
              <a:rPr lang="de-DE" dirty="0" err="1" smtClean="0"/>
              <a:t>the</a:t>
            </a:r>
            <a:r>
              <a:rPr lang="de-DE" dirty="0" smtClean="0"/>
              <a:t> </a:t>
            </a:r>
            <a:r>
              <a:rPr lang="de-DE" dirty="0" err="1" smtClean="0"/>
              <a:t>structure</a:t>
            </a:r>
            <a:endParaRPr lang="de-DE" dirty="0"/>
          </a:p>
        </p:txBody>
      </p:sp>
      <p:sp>
        <p:nvSpPr>
          <p:cNvPr id="13" name="Textplatzhalter 12"/>
          <p:cNvSpPr>
            <a:spLocks noGrp="1"/>
          </p:cNvSpPr>
          <p:nvPr>
            <p:ph type="body" sz="quarter" idx="11"/>
          </p:nvPr>
        </p:nvSpPr>
        <p:spPr>
          <a:xfrm>
            <a:off x="8070848" y="2270235"/>
            <a:ext cx="3663951" cy="3559064"/>
          </a:xfrm>
        </p:spPr>
        <p:txBody>
          <a:bodyPr/>
          <a:lstStyle/>
          <a:p>
            <a:pPr algn="ctr"/>
            <a:r>
              <a:rPr lang="de-DE" dirty="0" smtClean="0"/>
              <a:t>     </a:t>
            </a:r>
            <a:r>
              <a:rPr lang="de-DE" dirty="0" err="1" smtClean="0"/>
              <a:t>optimize</a:t>
            </a:r>
            <a:r>
              <a:rPr lang="de-DE" dirty="0" smtClean="0"/>
              <a:t> </a:t>
            </a:r>
            <a:r>
              <a:rPr lang="de-DE" dirty="0" err="1" smtClean="0"/>
              <a:t>inside</a:t>
            </a:r>
            <a:r>
              <a:rPr lang="de-DE" dirty="0" smtClean="0"/>
              <a:t> &amp; </a:t>
            </a:r>
            <a:r>
              <a:rPr lang="de-DE" dirty="0" err="1"/>
              <a:t>along</a:t>
            </a:r>
            <a:r>
              <a:rPr lang="de-DE" dirty="0"/>
              <a:t> </a:t>
            </a:r>
            <a:r>
              <a:rPr lang="de-DE" dirty="0" err="1" smtClean="0"/>
              <a:t>boundary</a:t>
            </a:r>
            <a:endParaRPr lang="de-DE" dirty="0" smtClean="0"/>
          </a:p>
          <a:p>
            <a:pPr algn="ctr"/>
            <a:r>
              <a:rPr lang="de-DE" sz="1200" dirty="0" smtClean="0"/>
              <a:t>(</a:t>
            </a:r>
            <a:r>
              <a:rPr lang="de-DE" sz="1200" dirty="0" err="1" smtClean="0"/>
              <a:t>averaging</a:t>
            </a:r>
            <a:r>
              <a:rPr lang="de-DE" sz="1200" dirty="0" smtClean="0"/>
              <a:t> </a:t>
            </a:r>
            <a:r>
              <a:rPr lang="de-DE" sz="1200" dirty="0" err="1" smtClean="0"/>
              <a:t>controller</a:t>
            </a:r>
            <a:r>
              <a:rPr lang="de-DE" sz="1200" dirty="0" smtClean="0"/>
              <a:t> </a:t>
            </a:r>
            <a:r>
              <a:rPr lang="de-DE" sz="1200" dirty="0" err="1" smtClean="0"/>
              <a:t>task</a:t>
            </a:r>
            <a:r>
              <a:rPr lang="de-DE" sz="1200" dirty="0" smtClean="0"/>
              <a:t> </a:t>
            </a:r>
            <a:r>
              <a:rPr lang="de-DE" sz="1200" dirty="0" err="1" smtClean="0"/>
              <a:t>load</a:t>
            </a:r>
            <a:r>
              <a:rPr lang="de-DE" sz="1200" dirty="0" smtClean="0"/>
              <a:t>)</a:t>
            </a:r>
            <a:endParaRPr lang="de-DE" sz="1200" dirty="0"/>
          </a:p>
          <a:p>
            <a:endParaRPr lang="de-DE" dirty="0"/>
          </a:p>
        </p:txBody>
      </p:sp>
      <p:sp>
        <p:nvSpPr>
          <p:cNvPr id="14" name="Textplatzhalter 13"/>
          <p:cNvSpPr>
            <a:spLocks noGrp="1"/>
          </p:cNvSpPr>
          <p:nvPr>
            <p:ph type="body" sz="quarter" idx="12"/>
          </p:nvPr>
        </p:nvSpPr>
        <p:spPr>
          <a:xfrm>
            <a:off x="4457700" y="2270235"/>
            <a:ext cx="3416300" cy="3559064"/>
          </a:xfrm>
        </p:spPr>
        <p:txBody>
          <a:bodyPr/>
          <a:lstStyle/>
          <a:p>
            <a:pPr algn="ctr"/>
            <a:r>
              <a:rPr lang="de-DE" dirty="0" err="1" smtClean="0"/>
              <a:t>define</a:t>
            </a:r>
            <a:r>
              <a:rPr lang="de-DE" dirty="0" smtClean="0"/>
              <a:t> </a:t>
            </a:r>
            <a:r>
              <a:rPr lang="de-DE" dirty="0" err="1"/>
              <a:t>outer</a:t>
            </a:r>
            <a:r>
              <a:rPr lang="de-DE" dirty="0"/>
              <a:t> </a:t>
            </a:r>
            <a:r>
              <a:rPr lang="de-DE" dirty="0" err="1" smtClean="0"/>
              <a:t>boundary</a:t>
            </a:r>
            <a:endParaRPr lang="de-DE" dirty="0" smtClean="0"/>
          </a:p>
          <a:p>
            <a:pPr algn="ctr"/>
            <a:r>
              <a:rPr lang="de-DE" sz="1200" dirty="0" smtClean="0"/>
              <a:t>(</a:t>
            </a:r>
            <a:r>
              <a:rPr lang="de-DE" sz="1200" dirty="0" err="1" smtClean="0"/>
              <a:t>handling</a:t>
            </a:r>
            <a:r>
              <a:rPr lang="de-DE" sz="1200" dirty="0" smtClean="0"/>
              <a:t> non-</a:t>
            </a:r>
            <a:r>
              <a:rPr lang="de-DE" sz="1200" dirty="0" err="1" smtClean="0"/>
              <a:t>convex</a:t>
            </a:r>
            <a:r>
              <a:rPr lang="de-DE" sz="1200" dirty="0" smtClean="0"/>
              <a:t> </a:t>
            </a:r>
            <a:r>
              <a:rPr lang="de-DE" sz="1200" dirty="0" err="1" smtClean="0"/>
              <a:t>borders</a:t>
            </a:r>
            <a:r>
              <a:rPr lang="de-DE" sz="1200" dirty="0" smtClean="0"/>
              <a:t>)</a:t>
            </a:r>
            <a:endParaRPr lang="de-DE" sz="12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548" y="2994324"/>
            <a:ext cx="3545391" cy="2380726"/>
          </a:xfrm>
          <a:prstGeom prst="rect">
            <a:avLst/>
          </a:prstGeom>
        </p:spPr>
      </p:pic>
      <p:sp>
        <p:nvSpPr>
          <p:cNvPr id="12" name="Textfeld 11"/>
          <p:cNvSpPr txBox="1"/>
          <p:nvPr/>
        </p:nvSpPr>
        <p:spPr>
          <a:xfrm>
            <a:off x="4567945" y="5808134"/>
            <a:ext cx="7095625" cy="200055"/>
          </a:xfrm>
          <a:prstGeom prst="rect">
            <a:avLst/>
          </a:prstGeom>
          <a:noFill/>
        </p:spPr>
        <p:txBody>
          <a:bodyPr wrap="square" rtlCol="0">
            <a:spAutoFit/>
          </a:bodyPr>
          <a:lstStyle/>
          <a:p>
            <a:pPr algn="r"/>
            <a:r>
              <a:rPr lang="en-US" sz="700" dirty="0"/>
              <a:t>I. </a:t>
            </a:r>
            <a:r>
              <a:rPr lang="en-US" sz="700" dirty="0" err="1"/>
              <a:t>Gerdes</a:t>
            </a:r>
            <a:r>
              <a:rPr lang="en-US" sz="700" dirty="0"/>
              <a:t> et al. (2018). Dynamic airspace </a:t>
            </a:r>
            <a:r>
              <a:rPr lang="en-US" sz="700" dirty="0" err="1"/>
              <a:t>sectorisation</a:t>
            </a:r>
            <a:r>
              <a:rPr lang="en-US" sz="700" dirty="0"/>
              <a:t> for flight-centric operations. Transportation Research Part C: Emerging Technologies 95:460-480</a:t>
            </a:r>
            <a:endParaRPr lang="de-DE" sz="700" dirty="0"/>
          </a:p>
        </p:txBody>
      </p:sp>
      <p:sp>
        <p:nvSpPr>
          <p:cNvPr id="15" name="Inhaltsplatzhalter 8"/>
          <p:cNvSpPr txBox="1">
            <a:spLocks/>
          </p:cNvSpPr>
          <p:nvPr/>
        </p:nvSpPr>
        <p:spPr>
          <a:xfrm>
            <a:off x="874711" y="1484315"/>
            <a:ext cx="10919865" cy="785920"/>
          </a:xfrm>
          <a:prstGeom prst="rect">
            <a:avLst/>
          </a:prstGeom>
          <a:ln>
            <a:noFill/>
          </a:ln>
        </p:spPr>
        <p:txBody>
          <a:bodyPr vert="horz" lIns="0" tIns="0" rIns="0" bIns="0" rtlCol="0">
            <a:noAutofit/>
          </a:bodyPr>
          <a:lst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err="1" smtClean="0"/>
              <a:t>Three</a:t>
            </a:r>
            <a:r>
              <a:rPr lang="de-DE" dirty="0" smtClean="0"/>
              <a:t> </a:t>
            </a:r>
            <a:r>
              <a:rPr lang="de-DE" dirty="0" err="1" smtClean="0"/>
              <a:t>steps</a:t>
            </a:r>
            <a:r>
              <a:rPr lang="de-DE" dirty="0" smtClean="0"/>
              <a:t> to </a:t>
            </a:r>
            <a:r>
              <a:rPr lang="de-DE" dirty="0" err="1" smtClean="0"/>
              <a:t>derive</a:t>
            </a:r>
            <a:r>
              <a:rPr lang="de-DE" dirty="0" smtClean="0"/>
              <a:t> </a:t>
            </a:r>
            <a:r>
              <a:rPr lang="de-DE" dirty="0" err="1" smtClean="0"/>
              <a:t>flow</a:t>
            </a:r>
            <a:r>
              <a:rPr lang="de-DE" dirty="0" smtClean="0"/>
              <a:t> </a:t>
            </a:r>
            <a:r>
              <a:rPr lang="de-DE" dirty="0" err="1" smtClean="0"/>
              <a:t>centric</a:t>
            </a:r>
            <a:r>
              <a:rPr lang="de-DE" dirty="0" smtClean="0"/>
              <a:t> </a:t>
            </a:r>
            <a:r>
              <a:rPr lang="de-DE" dirty="0" err="1" smtClean="0"/>
              <a:t>airspace</a:t>
            </a:r>
            <a:r>
              <a:rPr lang="de-DE" dirty="0" smtClean="0"/>
              <a:t> </a:t>
            </a:r>
            <a:r>
              <a:rPr lang="de-DE" dirty="0" err="1" smtClean="0"/>
              <a:t>structures</a:t>
            </a:r>
            <a:endParaRPr lang="de-DE" dirty="0" smtClean="0"/>
          </a:p>
        </p:txBody>
      </p:sp>
      <p:grpSp>
        <p:nvGrpSpPr>
          <p:cNvPr id="11" name="Gruppieren 10"/>
          <p:cNvGrpSpPr/>
          <p:nvPr/>
        </p:nvGrpSpPr>
        <p:grpSpPr>
          <a:xfrm>
            <a:off x="765984" y="3621534"/>
            <a:ext cx="2350054" cy="1192511"/>
            <a:chOff x="765984" y="3621534"/>
            <a:chExt cx="2350054" cy="1192511"/>
          </a:xfrm>
          <a:solidFill>
            <a:schemeClr val="accent1"/>
          </a:solidFill>
        </p:grpSpPr>
        <p:sp>
          <p:nvSpPr>
            <p:cNvPr id="4" name="Ellipse 3"/>
            <p:cNvSpPr/>
            <p:nvPr/>
          </p:nvSpPr>
          <p:spPr>
            <a:xfrm>
              <a:off x="3007310" y="3621534"/>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058405" y="3828298"/>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1371167" y="4705317"/>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765984" y="4544291"/>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9" name="Ellipse 28"/>
          <p:cNvSpPr/>
          <p:nvPr/>
        </p:nvSpPr>
        <p:spPr>
          <a:xfrm>
            <a:off x="1391605" y="2632553"/>
            <a:ext cx="108728" cy="1087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p:cNvGrpSpPr/>
          <p:nvPr/>
        </p:nvGrpSpPr>
        <p:grpSpPr>
          <a:xfrm>
            <a:off x="4420102" y="2947256"/>
            <a:ext cx="3595194" cy="2431981"/>
            <a:chOff x="4420102" y="2947256"/>
            <a:chExt cx="3595194" cy="2431981"/>
          </a:xfrm>
        </p:grpSpPr>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102" y="2947256"/>
              <a:ext cx="3595194" cy="2427793"/>
            </a:xfrm>
            <a:prstGeom prst="rect">
              <a:avLst/>
            </a:prstGeom>
          </p:spPr>
        </p:pic>
        <p:grpSp>
          <p:nvGrpSpPr>
            <p:cNvPr id="5" name="Gruppieren 4"/>
            <p:cNvGrpSpPr/>
            <p:nvPr/>
          </p:nvGrpSpPr>
          <p:grpSpPr>
            <a:xfrm>
              <a:off x="4997541" y="3585199"/>
              <a:ext cx="2350054" cy="1192511"/>
              <a:chOff x="883748" y="3746225"/>
              <a:chExt cx="2350054" cy="1192511"/>
            </a:xfrm>
            <a:solidFill>
              <a:schemeClr val="accent1"/>
            </a:solidFill>
          </p:grpSpPr>
          <p:sp>
            <p:nvSpPr>
              <p:cNvPr id="20" name="Ellipse 19"/>
              <p:cNvSpPr/>
              <p:nvPr/>
            </p:nvSpPr>
            <p:spPr>
              <a:xfrm>
                <a:off x="3125074" y="3746225"/>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2176169" y="3952989"/>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1488931" y="4830008"/>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883748" y="4668982"/>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1" name="Ellipse 30"/>
            <p:cNvSpPr/>
            <p:nvPr/>
          </p:nvSpPr>
          <p:spPr>
            <a:xfrm>
              <a:off x="6484859" y="2947256"/>
              <a:ext cx="183871" cy="1838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p:nvSpPr>
          <p:spPr>
            <a:xfrm>
              <a:off x="5156700" y="3477629"/>
              <a:ext cx="183871" cy="1838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p:nvSpPr>
          <p:spPr>
            <a:xfrm>
              <a:off x="6911148" y="4127127"/>
              <a:ext cx="183871" cy="1838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a:off x="6136209" y="4458526"/>
              <a:ext cx="183871" cy="1838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p:nvSpPr>
          <p:spPr>
            <a:xfrm>
              <a:off x="5035622" y="5195366"/>
              <a:ext cx="183871" cy="1838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p:cNvSpPr/>
            <p:nvPr/>
          </p:nvSpPr>
          <p:spPr>
            <a:xfrm rot="2700000">
              <a:off x="5388634" y="3891289"/>
              <a:ext cx="145874" cy="1458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 name="Gruppieren 9"/>
          <p:cNvGrpSpPr/>
          <p:nvPr/>
        </p:nvGrpSpPr>
        <p:grpSpPr>
          <a:xfrm>
            <a:off x="8353545" y="2950038"/>
            <a:ext cx="3607615" cy="2435425"/>
            <a:chOff x="8353545" y="2950038"/>
            <a:chExt cx="3607615" cy="2435425"/>
          </a:xfrm>
        </p:grpSpPr>
        <p:pic>
          <p:nvPicPr>
            <p:cNvPr id="16" name="Grafik 15"/>
            <p:cNvPicPr>
              <a:picLocks noChangeAspect="1"/>
            </p:cNvPicPr>
            <p:nvPr/>
          </p:nvPicPr>
          <p:blipFill>
            <a:blip r:embed="rId5"/>
            <a:stretch>
              <a:fillRect/>
            </a:stretch>
          </p:blipFill>
          <p:spPr>
            <a:xfrm>
              <a:off x="8353545" y="2950038"/>
              <a:ext cx="3607615" cy="2435425"/>
            </a:xfrm>
            <a:prstGeom prst="rect">
              <a:avLst/>
            </a:prstGeom>
          </p:spPr>
        </p:pic>
        <p:grpSp>
          <p:nvGrpSpPr>
            <p:cNvPr id="24" name="Gruppieren 23"/>
            <p:cNvGrpSpPr/>
            <p:nvPr/>
          </p:nvGrpSpPr>
          <p:grpSpPr>
            <a:xfrm>
              <a:off x="8864932" y="3595613"/>
              <a:ext cx="2350054" cy="1192511"/>
              <a:chOff x="883748" y="3746225"/>
              <a:chExt cx="2350054" cy="1192511"/>
            </a:xfrm>
            <a:solidFill>
              <a:schemeClr val="accent1"/>
            </a:solidFill>
          </p:grpSpPr>
          <p:sp>
            <p:nvSpPr>
              <p:cNvPr id="25" name="Ellipse 24"/>
              <p:cNvSpPr/>
              <p:nvPr/>
            </p:nvSpPr>
            <p:spPr>
              <a:xfrm>
                <a:off x="3125074" y="3746225"/>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p:cNvSpPr/>
              <p:nvPr/>
            </p:nvSpPr>
            <p:spPr>
              <a:xfrm>
                <a:off x="2176169" y="3952989"/>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p:nvSpPr>
            <p:spPr>
              <a:xfrm>
                <a:off x="1488931" y="4830008"/>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883748" y="4668982"/>
                <a:ext cx="108728" cy="108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8" name="Gerade Verbindung mit Pfeil 37"/>
            <p:cNvCxnSpPr/>
            <p:nvPr/>
          </p:nvCxnSpPr>
          <p:spPr>
            <a:xfrm flipH="1">
              <a:off x="9812547" y="4607912"/>
              <a:ext cx="112144" cy="133283"/>
            </a:xfrm>
            <a:prstGeom prst="straightConnector1">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V="1">
              <a:off x="9766152" y="4877665"/>
              <a:ext cx="0" cy="217817"/>
            </a:xfrm>
            <a:prstGeom prst="straightConnector1">
              <a:avLst/>
            </a:prstGeom>
            <a:ln w="19050">
              <a:solidFill>
                <a:schemeClr val="accent3"/>
              </a:solidFill>
              <a:headEnd type="triangle"/>
              <a:tailEnd type="none"/>
            </a:ln>
          </p:spPr>
          <p:style>
            <a:lnRef idx="1">
              <a:schemeClr val="accent1"/>
            </a:lnRef>
            <a:fillRef idx="0">
              <a:schemeClr val="accent1"/>
            </a:fillRef>
            <a:effectRef idx="0">
              <a:schemeClr val="accent1"/>
            </a:effectRef>
            <a:fontRef idx="minor">
              <a:schemeClr val="tx1"/>
            </a:fontRef>
          </p:style>
        </p:cxnSp>
      </p:grpSp>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2823" y="377334"/>
            <a:ext cx="1478380" cy="1478380"/>
          </a:xfrm>
          <a:prstGeom prst="rect">
            <a:avLst/>
          </a:prstGeom>
        </p:spPr>
      </p:pic>
    </p:spTree>
    <p:extLst>
      <p:ext uri="{BB962C8B-B14F-4D97-AF65-F5344CB8AC3E}">
        <p14:creationId xmlns:p14="http://schemas.microsoft.com/office/powerpoint/2010/main" val="4174063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t>Efficient</a:t>
            </a:r>
            <a:r>
              <a:rPr lang="de-DE" dirty="0"/>
              <a:t> </a:t>
            </a:r>
            <a:r>
              <a:rPr lang="de-DE" dirty="0" err="1"/>
              <a:t>traffic</a:t>
            </a:r>
            <a:r>
              <a:rPr lang="de-DE" dirty="0"/>
              <a:t> </a:t>
            </a:r>
            <a:r>
              <a:rPr lang="de-DE" dirty="0" err="1"/>
              <a:t>handling</a:t>
            </a:r>
            <a:r>
              <a:rPr lang="de-DE" dirty="0"/>
              <a:t/>
            </a:r>
            <a:br>
              <a:rPr lang="de-DE" dirty="0"/>
            </a:br>
            <a:r>
              <a:rPr lang="de-DE" b="0" i="1" dirty="0" err="1" smtClean="0"/>
              <a:t>controller</a:t>
            </a:r>
            <a:r>
              <a:rPr lang="de-DE" b="0" i="1" dirty="0" smtClean="0"/>
              <a:t> </a:t>
            </a:r>
            <a:r>
              <a:rPr lang="de-DE" b="0" i="1" dirty="0" err="1" smtClean="0"/>
              <a:t>taskload</a:t>
            </a:r>
            <a:r>
              <a:rPr lang="de-DE" b="0" i="1" dirty="0" smtClean="0"/>
              <a:t> </a:t>
            </a:r>
            <a:r>
              <a:rPr lang="de-DE" b="0" i="1" dirty="0" err="1" smtClean="0"/>
              <a:t>metrics</a:t>
            </a:r>
            <a:endParaRPr lang="de-DE" dirty="0"/>
          </a:p>
        </p:txBody>
      </p:sp>
      <p:sp>
        <p:nvSpPr>
          <p:cNvPr id="7" name="Inhaltsplatzhalter 6"/>
          <p:cNvSpPr>
            <a:spLocks noGrp="1"/>
          </p:cNvSpPr>
          <p:nvPr>
            <p:ph sz="quarter" idx="10"/>
          </p:nvPr>
        </p:nvSpPr>
        <p:spPr/>
        <p:txBody>
          <a:bodyPr/>
          <a:lstStyle/>
          <a:p>
            <a:r>
              <a:rPr lang="en-US" dirty="0" smtClean="0"/>
              <a:t>Calculation of task load as primary objective function</a:t>
            </a:r>
          </a:p>
          <a:p>
            <a:endParaRPr lang="en-US" dirty="0"/>
          </a:p>
          <a:p>
            <a:endParaRPr lang="en-US" dirty="0" smtClean="0"/>
          </a:p>
          <a:p>
            <a:endParaRPr lang="en-US" dirty="0"/>
          </a:p>
          <a:p>
            <a:endParaRPr lang="en-US" dirty="0" smtClean="0"/>
          </a:p>
          <a:p>
            <a:endParaRPr lang="en-US" dirty="0"/>
          </a:p>
          <a:p>
            <a:r>
              <a:rPr lang="en-US" dirty="0" smtClean="0"/>
              <a:t>Different types of conflict demands for different times to solve</a:t>
            </a:r>
          </a:p>
          <a:p>
            <a:endParaRPr lang="en-US" dirty="0" smtClean="0"/>
          </a:p>
          <a:p>
            <a:endParaRPr lang="de-DE" dirty="0"/>
          </a:p>
        </p:txBody>
      </p:sp>
      <p:graphicFrame>
        <p:nvGraphicFramePr>
          <p:cNvPr id="8" name="Tabelle 7"/>
          <p:cNvGraphicFramePr>
            <a:graphicFrameLocks noGrp="1"/>
          </p:cNvGraphicFramePr>
          <p:nvPr>
            <p:extLst/>
          </p:nvPr>
        </p:nvGraphicFramePr>
        <p:xfrm>
          <a:off x="874712" y="1846615"/>
          <a:ext cx="10580688" cy="1965260"/>
        </p:xfrm>
        <a:graphic>
          <a:graphicData uri="http://schemas.openxmlformats.org/drawingml/2006/table">
            <a:tbl>
              <a:tblPr firstRow="1" firstCol="1" bandRow="1">
                <a:tableStyleId>{5C22544A-7EE6-4342-B048-85BDC9FD1C3A}</a:tableStyleId>
              </a:tblPr>
              <a:tblGrid>
                <a:gridCol w="962665">
                  <a:extLst>
                    <a:ext uri="{9D8B030D-6E8A-4147-A177-3AD203B41FA5}">
                      <a16:colId xmlns:a16="http://schemas.microsoft.com/office/drawing/2014/main" val="20000"/>
                    </a:ext>
                  </a:extLst>
                </a:gridCol>
                <a:gridCol w="1678333">
                  <a:extLst>
                    <a:ext uri="{9D8B030D-6E8A-4147-A177-3AD203B41FA5}">
                      <a16:colId xmlns:a16="http://schemas.microsoft.com/office/drawing/2014/main" val="20001"/>
                    </a:ext>
                  </a:extLst>
                </a:gridCol>
                <a:gridCol w="2838783">
                  <a:extLst>
                    <a:ext uri="{9D8B030D-6E8A-4147-A177-3AD203B41FA5}">
                      <a16:colId xmlns:a16="http://schemas.microsoft.com/office/drawing/2014/main" val="20002"/>
                    </a:ext>
                  </a:extLst>
                </a:gridCol>
                <a:gridCol w="1703176">
                  <a:extLst>
                    <a:ext uri="{9D8B030D-6E8A-4147-A177-3AD203B41FA5}">
                      <a16:colId xmlns:a16="http://schemas.microsoft.com/office/drawing/2014/main" val="20003"/>
                    </a:ext>
                  </a:extLst>
                </a:gridCol>
                <a:gridCol w="888614">
                  <a:extLst>
                    <a:ext uri="{9D8B030D-6E8A-4147-A177-3AD203B41FA5}">
                      <a16:colId xmlns:a16="http://schemas.microsoft.com/office/drawing/2014/main" val="20004"/>
                    </a:ext>
                  </a:extLst>
                </a:gridCol>
                <a:gridCol w="1115159">
                  <a:extLst>
                    <a:ext uri="{9D8B030D-6E8A-4147-A177-3AD203B41FA5}">
                      <a16:colId xmlns:a16="http://schemas.microsoft.com/office/drawing/2014/main" val="20005"/>
                    </a:ext>
                  </a:extLst>
                </a:gridCol>
                <a:gridCol w="1393958">
                  <a:extLst>
                    <a:ext uri="{9D8B030D-6E8A-4147-A177-3AD203B41FA5}">
                      <a16:colId xmlns:a16="http://schemas.microsoft.com/office/drawing/2014/main" val="20006"/>
                    </a:ext>
                  </a:extLst>
                </a:gridCol>
              </a:tblGrid>
              <a:tr h="123930">
                <a:tc>
                  <a:txBody>
                    <a:bodyPr/>
                    <a:lstStyle/>
                    <a:p>
                      <a:pPr algn="just">
                        <a:lnSpc>
                          <a:spcPct val="115000"/>
                        </a:lnSpc>
                        <a:spcAft>
                          <a:spcPts val="0"/>
                        </a:spcAft>
                      </a:pPr>
                      <a:r>
                        <a:rPr lang="en-US" sz="1100" dirty="0">
                          <a:effectLst/>
                        </a:rPr>
                        <a:t>Controller</a:t>
                      </a:r>
                      <a:endParaRPr lang="en-GB" sz="1100" dirty="0">
                        <a:effectLst/>
                        <a:latin typeface="Times New Roman"/>
                        <a:ea typeface="Times New Roman"/>
                      </a:endParaRPr>
                    </a:p>
                  </a:txBody>
                  <a:tcPr marL="68580" marR="68580" marT="0" marB="0">
                    <a:solidFill>
                      <a:schemeClr val="tx1">
                        <a:lumMod val="90000"/>
                        <a:lumOff val="10000"/>
                      </a:schemeClr>
                    </a:solidFill>
                  </a:tcPr>
                </a:tc>
                <a:tc>
                  <a:txBody>
                    <a:bodyPr/>
                    <a:lstStyle/>
                    <a:p>
                      <a:pPr algn="just">
                        <a:lnSpc>
                          <a:spcPct val="115000"/>
                        </a:lnSpc>
                        <a:spcAft>
                          <a:spcPts val="0"/>
                        </a:spcAft>
                      </a:pPr>
                      <a:r>
                        <a:rPr lang="en-US" sz="1100" dirty="0">
                          <a:effectLst/>
                        </a:rPr>
                        <a:t> Main Type</a:t>
                      </a:r>
                      <a:endParaRPr lang="en-GB" sz="1100" dirty="0">
                        <a:effectLst/>
                        <a:latin typeface="Times New Roman"/>
                        <a:ea typeface="Times New Roman"/>
                      </a:endParaRPr>
                    </a:p>
                  </a:txBody>
                  <a:tcPr marL="68580" marR="68580" marT="0" marB="0">
                    <a:solidFill>
                      <a:schemeClr val="tx1">
                        <a:lumMod val="90000"/>
                        <a:lumOff val="10000"/>
                      </a:schemeClr>
                    </a:solidFill>
                  </a:tcPr>
                </a:tc>
                <a:tc>
                  <a:txBody>
                    <a:bodyPr/>
                    <a:lstStyle/>
                    <a:p>
                      <a:pPr algn="just">
                        <a:lnSpc>
                          <a:spcPct val="115000"/>
                        </a:lnSpc>
                        <a:spcAft>
                          <a:spcPts val="0"/>
                        </a:spcAft>
                      </a:pPr>
                      <a:r>
                        <a:rPr lang="en-US" sz="1100" dirty="0">
                          <a:effectLst/>
                        </a:rPr>
                        <a:t>Sub Type</a:t>
                      </a:r>
                      <a:endParaRPr lang="en-GB" sz="1100" dirty="0">
                        <a:effectLst/>
                        <a:latin typeface="Times New Roman"/>
                        <a:ea typeface="Times New Roman"/>
                      </a:endParaRPr>
                    </a:p>
                  </a:txBody>
                  <a:tcPr marL="68580" marR="68580" marT="0" marB="0">
                    <a:solidFill>
                      <a:schemeClr val="tx1">
                        <a:lumMod val="90000"/>
                        <a:lumOff val="10000"/>
                      </a:schemeClr>
                    </a:solidFill>
                  </a:tcPr>
                </a:tc>
                <a:tc>
                  <a:txBody>
                    <a:bodyPr/>
                    <a:lstStyle/>
                    <a:p>
                      <a:pPr algn="just">
                        <a:lnSpc>
                          <a:spcPct val="115000"/>
                        </a:lnSpc>
                        <a:spcAft>
                          <a:spcPts val="0"/>
                        </a:spcAft>
                      </a:pPr>
                      <a:r>
                        <a:rPr lang="en-US" sz="1100" dirty="0">
                          <a:effectLst/>
                        </a:rPr>
                        <a:t>Task-Name</a:t>
                      </a:r>
                      <a:endParaRPr lang="en-GB" sz="1100" dirty="0">
                        <a:effectLst/>
                        <a:latin typeface="Times New Roman"/>
                        <a:ea typeface="Times New Roman"/>
                      </a:endParaRPr>
                    </a:p>
                  </a:txBody>
                  <a:tcPr marL="68580" marR="68580" marT="0" marB="0">
                    <a:solidFill>
                      <a:schemeClr val="tx1">
                        <a:lumMod val="90000"/>
                        <a:lumOff val="10000"/>
                      </a:schemeClr>
                    </a:solidFill>
                  </a:tcPr>
                </a:tc>
                <a:tc>
                  <a:txBody>
                    <a:bodyPr/>
                    <a:lstStyle/>
                    <a:p>
                      <a:pPr algn="just">
                        <a:lnSpc>
                          <a:spcPct val="115000"/>
                        </a:lnSpc>
                        <a:spcAft>
                          <a:spcPts val="0"/>
                        </a:spcAft>
                      </a:pPr>
                      <a:r>
                        <a:rPr lang="en-US" sz="1100" dirty="0">
                          <a:effectLst/>
                        </a:rPr>
                        <a:t>Time [s]</a:t>
                      </a:r>
                      <a:endParaRPr lang="en-GB" sz="1100" dirty="0">
                        <a:effectLst/>
                        <a:latin typeface="Times New Roman"/>
                        <a:ea typeface="Times New Roman"/>
                      </a:endParaRPr>
                    </a:p>
                  </a:txBody>
                  <a:tcPr marL="68580" marR="68580" marT="0" marB="0">
                    <a:solidFill>
                      <a:schemeClr val="tx1">
                        <a:lumMod val="90000"/>
                        <a:lumOff val="10000"/>
                      </a:schemeClr>
                    </a:solidFill>
                  </a:tcPr>
                </a:tc>
                <a:tc>
                  <a:txBody>
                    <a:bodyPr/>
                    <a:lstStyle/>
                    <a:p>
                      <a:pPr algn="just">
                        <a:lnSpc>
                          <a:spcPct val="115000"/>
                        </a:lnSpc>
                        <a:spcAft>
                          <a:spcPts val="0"/>
                        </a:spcAft>
                      </a:pPr>
                      <a:r>
                        <a:rPr lang="en-US" sz="1100" dirty="0">
                          <a:effectLst/>
                        </a:rPr>
                        <a:t>Per </a:t>
                      </a:r>
                      <a:r>
                        <a:rPr lang="en-US" sz="1100" dirty="0" smtClean="0">
                          <a:effectLst/>
                        </a:rPr>
                        <a:t>Seconds</a:t>
                      </a:r>
                      <a:endParaRPr lang="en-GB" sz="1100" dirty="0">
                        <a:effectLst/>
                        <a:latin typeface="Times New Roman"/>
                        <a:ea typeface="Times New Roman"/>
                      </a:endParaRPr>
                    </a:p>
                  </a:txBody>
                  <a:tcPr marL="68580" marR="68580" marT="0" marB="0">
                    <a:solidFill>
                      <a:schemeClr val="tx1">
                        <a:lumMod val="90000"/>
                        <a:lumOff val="10000"/>
                      </a:schemeClr>
                    </a:solidFill>
                  </a:tcPr>
                </a:tc>
                <a:tc>
                  <a:txBody>
                    <a:bodyPr/>
                    <a:lstStyle/>
                    <a:p>
                      <a:pPr algn="just">
                        <a:lnSpc>
                          <a:spcPct val="115000"/>
                        </a:lnSpc>
                        <a:spcAft>
                          <a:spcPts val="0"/>
                        </a:spcAft>
                      </a:pPr>
                      <a:r>
                        <a:rPr lang="en-US" sz="1100" dirty="0">
                          <a:effectLst/>
                        </a:rPr>
                        <a:t>Group</a:t>
                      </a:r>
                      <a:endParaRPr lang="en-GB" sz="1100" dirty="0">
                        <a:effectLst/>
                        <a:latin typeface="Times New Roman"/>
                        <a:ea typeface="Times New Roman"/>
                      </a:endParaRPr>
                    </a:p>
                  </a:txBody>
                  <a:tcPr marL="68580" marR="68580" marT="0" marB="0">
                    <a:solidFill>
                      <a:schemeClr val="tx1">
                        <a:lumMod val="90000"/>
                        <a:lumOff val="10000"/>
                      </a:schemeClr>
                    </a:solidFill>
                  </a:tcPr>
                </a:tc>
                <a:extLst>
                  <a:ext uri="{0D108BD9-81ED-4DB2-BD59-A6C34878D82A}">
                    <a16:rowId xmlns:a16="http://schemas.microsoft.com/office/drawing/2014/main" val="10000"/>
                  </a:ext>
                </a:extLst>
              </a:tr>
              <a:tr h="113072">
                <a:tc>
                  <a:txBody>
                    <a:bodyPr/>
                    <a:lstStyle/>
                    <a:p>
                      <a:pPr algn="just">
                        <a:lnSpc>
                          <a:spcPct val="115000"/>
                        </a:lnSpc>
                        <a:spcAft>
                          <a:spcPts val="0"/>
                        </a:spcAft>
                      </a:pPr>
                      <a:r>
                        <a:rPr lang="en-US" sz="1000" dirty="0">
                          <a:effectLst/>
                        </a:rPr>
                        <a:t>Radar</a:t>
                      </a:r>
                      <a:endParaRPr lang="en-GB" sz="1000" dirty="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dirty="0" err="1">
                          <a:effectLst/>
                        </a:rPr>
                        <a:t>Sector_Entry</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CHANGE</a:t>
                      </a:r>
                      <a:r>
                        <a:rPr lang="en-US" sz="1000" baseline="0" dirty="0" smtClean="0">
                          <a:effectLst/>
                        </a:rPr>
                        <a:t> </a:t>
                      </a:r>
                      <a:r>
                        <a:rPr lang="en-US" sz="1000" dirty="0" smtClean="0">
                          <a:effectLst/>
                        </a:rPr>
                        <a:t>SECTOR IN CRUISE FROM SAME ACC</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Initial Call</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11</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Radio Telephony</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13072">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dirty="0">
                          <a:effectLst/>
                        </a:rPr>
                        <a:t> </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Initial Monitoring</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14</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Monitoring</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113072">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 </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Receipt Flight Strip</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3</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Coordination</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195134">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CHANGE SECTOR IN CRUISE FROM DIFF ACC</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Initial Call</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15</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Radio</a:t>
                      </a:r>
                      <a:r>
                        <a:rPr lang="en-US" sz="1000" baseline="0" dirty="0" smtClean="0">
                          <a:effectLst/>
                        </a:rPr>
                        <a:t> Telephony</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113072">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Initial Monitoring</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14</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Monitoring</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23930">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Receipt Flight Strip</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3</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Coordination</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123930">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a:effectLst/>
                        </a:rPr>
                        <a:t>Conflict</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CONFLICT</a:t>
                      </a:r>
                      <a:r>
                        <a:rPr lang="en-US" sz="1000" baseline="0" dirty="0" smtClean="0">
                          <a:effectLst/>
                        </a:rPr>
                        <a:t> </a:t>
                      </a:r>
                      <a:r>
                        <a:rPr lang="en-US" sz="1000" dirty="0" smtClean="0">
                          <a:effectLst/>
                        </a:rPr>
                        <a:t>TYPE 1</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Conflict Detection</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17</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Conflict</a:t>
                      </a:r>
                      <a:r>
                        <a:rPr lang="en-US" sz="1000" baseline="0" dirty="0" smtClean="0">
                          <a:effectLst/>
                        </a:rPr>
                        <a:t> Search</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r h="123930">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 </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Conflict Resolution</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a:effectLst/>
                        </a:rPr>
                        <a:t>60</a:t>
                      </a:r>
                      <a:endParaRPr lang="en-GB" sz="100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Conflict</a:t>
                      </a:r>
                      <a:r>
                        <a:rPr lang="en-US" sz="1000" baseline="0" dirty="0" smtClean="0">
                          <a:effectLst/>
                        </a:rPr>
                        <a:t> Resolution</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8"/>
                  </a:ext>
                </a:extLst>
              </a:tr>
              <a:tr h="123930">
                <a:tc>
                  <a:txBody>
                    <a:bodyPr/>
                    <a:lstStyle/>
                    <a:p>
                      <a:pPr algn="just">
                        <a:lnSpc>
                          <a:spcPct val="115000"/>
                        </a:lnSpc>
                        <a:spcAft>
                          <a:spcPts val="0"/>
                        </a:spcAft>
                      </a:pPr>
                      <a:r>
                        <a:rPr lang="en-US" sz="1000" dirty="0">
                          <a:effectLst/>
                        </a:rPr>
                        <a:t> </a:t>
                      </a:r>
                      <a:endParaRPr lang="en-GB" sz="1000" dirty="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r>
                        <a:rPr lang="en-US" sz="1000" dirty="0">
                          <a:effectLst/>
                        </a:rPr>
                        <a:t>Recurring-Monitoring</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RECURRING MONITORING</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Monitoring</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5</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a:effectLst/>
                        </a:rPr>
                        <a:t>120</a:t>
                      </a: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r>
                        <a:rPr lang="en-US" sz="1000" dirty="0" smtClean="0">
                          <a:effectLst/>
                        </a:rPr>
                        <a:t>Monitoring</a:t>
                      </a: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10009"/>
                  </a:ext>
                </a:extLst>
              </a:tr>
              <a:tr h="123930">
                <a:tc>
                  <a:txBody>
                    <a:bodyPr/>
                    <a:lstStyle/>
                    <a:p>
                      <a:pPr algn="just">
                        <a:lnSpc>
                          <a:spcPct val="115000"/>
                        </a:lnSpc>
                        <a:spcAft>
                          <a:spcPts val="0"/>
                        </a:spcAft>
                      </a:pPr>
                      <a:r>
                        <a:rPr lang="en-GB" sz="1000" dirty="0" smtClean="0">
                          <a:effectLst/>
                          <a:latin typeface="Times New Roman"/>
                          <a:ea typeface="Times New Roman"/>
                        </a:rPr>
                        <a:t>[…]</a:t>
                      </a:r>
                      <a:endParaRPr lang="en-GB" sz="1000" dirty="0">
                        <a:effectLst/>
                        <a:latin typeface="Times New Roman"/>
                        <a:ea typeface="Times New Roman"/>
                      </a:endParaRPr>
                    </a:p>
                  </a:txBody>
                  <a:tcPr marL="68580" marR="68580" marT="0" marB="0">
                    <a:solidFill>
                      <a:schemeClr val="tx2">
                        <a:lumMod val="90000"/>
                        <a:lumOff val="10000"/>
                      </a:schemeClr>
                    </a:solidFill>
                  </a:tcPr>
                </a:tc>
                <a:tc>
                  <a:txBody>
                    <a:bodyPr/>
                    <a:lstStyle/>
                    <a:p>
                      <a:pPr algn="just">
                        <a:lnSpc>
                          <a:spcPct val="115000"/>
                        </a:lnSpc>
                        <a:spcAft>
                          <a:spcPts val="0"/>
                        </a:spcAft>
                      </a:pP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endParaRPr lang="en-GB" sz="1000" dirty="0">
                        <a:effectLst/>
                        <a:latin typeface="Times New Roman"/>
                        <a:ea typeface="Times New Roman"/>
                      </a:endParaRPr>
                    </a:p>
                  </a:txBody>
                  <a:tcPr marL="68580" marR="68580" marT="0" marB="0"/>
                </a:tc>
                <a:tc>
                  <a:txBody>
                    <a:bodyPr/>
                    <a:lstStyle/>
                    <a:p>
                      <a:pPr algn="just">
                        <a:lnSpc>
                          <a:spcPct val="115000"/>
                        </a:lnSpc>
                        <a:spcAft>
                          <a:spcPts val="0"/>
                        </a:spcAft>
                      </a:pPr>
                      <a:endParaRPr lang="en-GB" sz="1000" dirty="0">
                        <a:effectLst/>
                        <a:latin typeface="Times New Roman"/>
                        <a:ea typeface="Times New Roman"/>
                      </a:endParaRPr>
                    </a:p>
                  </a:txBody>
                  <a:tcPr marL="68580" marR="68580" marT="0" marB="0"/>
                </a:tc>
                <a:extLst>
                  <a:ext uri="{0D108BD9-81ED-4DB2-BD59-A6C34878D82A}">
                    <a16:rowId xmlns:a16="http://schemas.microsoft.com/office/drawing/2014/main" val="3479384605"/>
                  </a:ext>
                </a:extLst>
              </a:tr>
            </a:tbl>
          </a:graphicData>
        </a:graphic>
      </p:graphicFrame>
      <p:pic>
        <p:nvPicPr>
          <p:cNvPr id="9" name="Grafik 8" descr="Flugwinkel_quer_eng"/>
          <p:cNvPicPr/>
          <p:nvPr/>
        </p:nvPicPr>
        <p:blipFill>
          <a:blip r:embed="rId3">
            <a:extLst>
              <a:ext uri="{28A0092B-C50C-407E-A947-70E740481C1C}">
                <a14:useLocalDpi xmlns:a14="http://schemas.microsoft.com/office/drawing/2010/main" val="0"/>
              </a:ext>
            </a:extLst>
          </a:blip>
          <a:srcRect/>
          <a:stretch>
            <a:fillRect/>
          </a:stretch>
        </p:blipFill>
        <p:spPr bwMode="auto">
          <a:xfrm>
            <a:off x="1505607" y="4161350"/>
            <a:ext cx="9509318" cy="1751716"/>
          </a:xfrm>
          <a:prstGeom prst="rect">
            <a:avLst/>
          </a:prstGeom>
          <a:noFill/>
          <a:ln>
            <a:noFill/>
          </a:ln>
        </p:spPr>
      </p:pic>
      <p:sp>
        <p:nvSpPr>
          <p:cNvPr id="10" name="Textfeld 9"/>
          <p:cNvSpPr txBox="1"/>
          <p:nvPr/>
        </p:nvSpPr>
        <p:spPr>
          <a:xfrm>
            <a:off x="4940694" y="5941793"/>
            <a:ext cx="7095625" cy="200055"/>
          </a:xfrm>
          <a:prstGeom prst="rect">
            <a:avLst/>
          </a:prstGeom>
          <a:noFill/>
        </p:spPr>
        <p:txBody>
          <a:bodyPr wrap="square" rtlCol="0">
            <a:spAutoFit/>
          </a:bodyPr>
          <a:lstStyle/>
          <a:p>
            <a:pPr algn="r"/>
            <a:r>
              <a:rPr lang="en-US" sz="700" dirty="0" smtClean="0"/>
              <a:t>I</a:t>
            </a:r>
            <a:r>
              <a:rPr lang="en-US" sz="700" dirty="0"/>
              <a:t>. </a:t>
            </a:r>
            <a:r>
              <a:rPr lang="en-US" sz="700" dirty="0" err="1"/>
              <a:t>Gerdes</a:t>
            </a:r>
            <a:r>
              <a:rPr lang="en-US" sz="700" dirty="0"/>
              <a:t> et al. (2016). Dynamic airspace </a:t>
            </a:r>
            <a:r>
              <a:rPr lang="en-US" sz="700" dirty="0" err="1"/>
              <a:t>sectorization</a:t>
            </a:r>
            <a:r>
              <a:rPr lang="en-US" sz="700" dirty="0"/>
              <a:t> using controller task load. 6th </a:t>
            </a:r>
            <a:r>
              <a:rPr lang="en-US" sz="700" dirty="0" err="1"/>
              <a:t>Eurocontrol</a:t>
            </a:r>
            <a:r>
              <a:rPr lang="en-US" sz="700" dirty="0"/>
              <a:t> SESAR Innovation Days</a:t>
            </a:r>
            <a:endParaRPr lang="de-DE" sz="700" dirty="0"/>
          </a:p>
        </p:txBody>
      </p:sp>
    </p:spTree>
    <p:extLst>
      <p:ext uri="{BB962C8B-B14F-4D97-AF65-F5344CB8AC3E}">
        <p14:creationId xmlns:p14="http://schemas.microsoft.com/office/powerpoint/2010/main" val="2624215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Flow </a:t>
            </a:r>
            <a:r>
              <a:rPr lang="de-DE" dirty="0" err="1"/>
              <a:t>oriented</a:t>
            </a:r>
            <a:r>
              <a:rPr lang="de-DE" dirty="0"/>
              <a:t> </a:t>
            </a:r>
            <a:r>
              <a:rPr lang="de-DE" dirty="0" err="1"/>
              <a:t>airspace</a:t>
            </a:r>
            <a:r>
              <a:rPr lang="de-DE" dirty="0"/>
              <a:t> </a:t>
            </a:r>
            <a:r>
              <a:rPr lang="de-DE" dirty="0" err="1"/>
              <a:t>structuring</a:t>
            </a:r>
            <a:r>
              <a:rPr lang="de-DE" dirty="0"/>
              <a:t/>
            </a:r>
            <a:br>
              <a:rPr lang="de-DE" dirty="0"/>
            </a:br>
            <a:r>
              <a:rPr lang="de-DE" b="0" i="1" dirty="0" smtClean="0"/>
              <a:t>The Control Loop design – </a:t>
            </a:r>
            <a:r>
              <a:rPr lang="de-DE" b="0" i="1" dirty="0" err="1" smtClean="0"/>
              <a:t>pending</a:t>
            </a:r>
            <a:r>
              <a:rPr lang="de-DE" b="0" i="1" dirty="0" smtClean="0"/>
              <a:t> </a:t>
            </a:r>
            <a:r>
              <a:rPr lang="de-DE" b="0" i="1" dirty="0" err="1" smtClean="0"/>
              <a:t>research</a:t>
            </a:r>
            <a:endParaRPr lang="de-DE" dirty="0"/>
          </a:p>
        </p:txBody>
      </p:sp>
      <p:sp>
        <p:nvSpPr>
          <p:cNvPr id="12" name="Textfeld 11"/>
          <p:cNvSpPr txBox="1"/>
          <p:nvPr/>
        </p:nvSpPr>
        <p:spPr>
          <a:xfrm>
            <a:off x="4567945" y="5808134"/>
            <a:ext cx="7095625" cy="200055"/>
          </a:xfrm>
          <a:prstGeom prst="rect">
            <a:avLst/>
          </a:prstGeom>
          <a:noFill/>
        </p:spPr>
        <p:txBody>
          <a:bodyPr wrap="square" rtlCol="0">
            <a:spAutoFit/>
          </a:bodyPr>
          <a:lstStyle/>
          <a:p>
            <a:pPr algn="r"/>
            <a:r>
              <a:rPr lang="en-US" sz="700" dirty="0"/>
              <a:t>I. </a:t>
            </a:r>
            <a:r>
              <a:rPr lang="en-US" sz="700" dirty="0" err="1"/>
              <a:t>Gerdes</a:t>
            </a:r>
            <a:r>
              <a:rPr lang="en-US" sz="700" dirty="0"/>
              <a:t> et al. (2018). Dynamic airspace </a:t>
            </a:r>
            <a:r>
              <a:rPr lang="en-US" sz="700" dirty="0" err="1"/>
              <a:t>sectorisation</a:t>
            </a:r>
            <a:r>
              <a:rPr lang="en-US" sz="700" dirty="0"/>
              <a:t> for flight-centric operations. Transportation Research Part C: Emerging Technologies 95:460-480</a:t>
            </a:r>
            <a:endParaRPr lang="de-DE" sz="700" dirty="0"/>
          </a:p>
        </p:txBody>
      </p:sp>
      <p:pic>
        <p:nvPicPr>
          <p:cNvPr id="40" name="Grafik 39"/>
          <p:cNvPicPr>
            <a:picLocks noChangeAspect="1"/>
          </p:cNvPicPr>
          <p:nvPr/>
        </p:nvPicPr>
        <p:blipFill>
          <a:blip r:embed="rId3"/>
          <a:stretch>
            <a:fillRect/>
          </a:stretch>
        </p:blipFill>
        <p:spPr>
          <a:xfrm>
            <a:off x="2917924" y="1474948"/>
            <a:ext cx="7674519" cy="2366908"/>
          </a:xfrm>
          <a:prstGeom prst="rect">
            <a:avLst/>
          </a:prstGeom>
        </p:spPr>
      </p:pic>
      <p:sp>
        <p:nvSpPr>
          <p:cNvPr id="41" name="Pfeil nach rechts 40"/>
          <p:cNvSpPr/>
          <p:nvPr/>
        </p:nvSpPr>
        <p:spPr>
          <a:xfrm>
            <a:off x="990115" y="2958695"/>
            <a:ext cx="1339567" cy="547475"/>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de-DE"/>
          </a:p>
        </p:txBody>
      </p:sp>
      <p:sp>
        <p:nvSpPr>
          <p:cNvPr id="42" name="Rechteckiger Pfeil 41"/>
          <p:cNvSpPr/>
          <p:nvPr/>
        </p:nvSpPr>
        <p:spPr>
          <a:xfrm rot="10800000">
            <a:off x="2801442" y="4639775"/>
            <a:ext cx="6043796" cy="1033797"/>
          </a:xfrm>
          <a:prstGeom prst="bentArrow">
            <a:avLst>
              <a:gd name="adj1" fmla="val 25000"/>
              <a:gd name="adj2" fmla="val 15423"/>
              <a:gd name="adj3" fmla="val 25000"/>
              <a:gd name="adj4" fmla="val 43750"/>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de-DE"/>
          </a:p>
        </p:txBody>
      </p:sp>
      <p:sp>
        <p:nvSpPr>
          <p:cNvPr id="44" name="Rechteckiger Pfeil 43"/>
          <p:cNvSpPr/>
          <p:nvPr/>
        </p:nvSpPr>
        <p:spPr>
          <a:xfrm rot="16200000">
            <a:off x="1331801" y="4412802"/>
            <a:ext cx="1458963" cy="1033797"/>
          </a:xfrm>
          <a:prstGeom prst="ben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de-DE"/>
          </a:p>
        </p:txBody>
      </p:sp>
      <p:sp>
        <p:nvSpPr>
          <p:cNvPr id="45" name="Rechteck 44"/>
          <p:cNvSpPr/>
          <p:nvPr/>
        </p:nvSpPr>
        <p:spPr>
          <a:xfrm>
            <a:off x="797917" y="2312209"/>
            <a:ext cx="1735612" cy="523220"/>
          </a:xfrm>
          <a:prstGeom prst="rect">
            <a:avLst/>
          </a:prstGeom>
        </p:spPr>
        <p:txBody>
          <a:bodyPr wrap="square">
            <a:spAutoFit/>
          </a:bodyPr>
          <a:lstStyle/>
          <a:p>
            <a:r>
              <a:rPr lang="de-DE" sz="2800" dirty="0" smtClean="0"/>
              <a:t>Demand</a:t>
            </a:r>
            <a:endParaRPr lang="de-DE" sz="2800" dirty="0"/>
          </a:p>
        </p:txBody>
      </p:sp>
      <p:sp>
        <p:nvSpPr>
          <p:cNvPr id="46" name="Rechteck 45"/>
          <p:cNvSpPr/>
          <p:nvPr/>
        </p:nvSpPr>
        <p:spPr>
          <a:xfrm>
            <a:off x="4245398" y="4737980"/>
            <a:ext cx="4530337" cy="523220"/>
          </a:xfrm>
          <a:prstGeom prst="rect">
            <a:avLst/>
          </a:prstGeom>
        </p:spPr>
        <p:txBody>
          <a:bodyPr wrap="square">
            <a:spAutoFit/>
          </a:bodyPr>
          <a:lstStyle/>
          <a:p>
            <a:r>
              <a:rPr lang="de-DE" sz="2800" dirty="0" smtClean="0"/>
              <a:t>Flow / Demand Update</a:t>
            </a:r>
            <a:endParaRPr lang="de-DE" sz="2800" dirty="0"/>
          </a:p>
        </p:txBody>
      </p:sp>
      <p:sp>
        <p:nvSpPr>
          <p:cNvPr id="47" name="Rechteck 46"/>
          <p:cNvSpPr/>
          <p:nvPr/>
        </p:nvSpPr>
        <p:spPr>
          <a:xfrm>
            <a:off x="698479" y="3606328"/>
            <a:ext cx="7417278" cy="523220"/>
          </a:xfrm>
          <a:prstGeom prst="rect">
            <a:avLst/>
          </a:prstGeom>
        </p:spPr>
        <p:txBody>
          <a:bodyPr wrap="square">
            <a:spAutoFit/>
          </a:bodyPr>
          <a:lstStyle/>
          <a:p>
            <a:r>
              <a:rPr lang="de-DE" sz="2800" dirty="0" smtClean="0"/>
              <a:t>Deviation </a:t>
            </a:r>
            <a:r>
              <a:rPr lang="de-DE" sz="2800" dirty="0" err="1" smtClean="0"/>
              <a:t>from</a:t>
            </a:r>
            <a:r>
              <a:rPr lang="de-DE" sz="2800" dirty="0" smtClean="0"/>
              <a:t> Forecast: Plan / Re-plan?</a:t>
            </a:r>
            <a:endParaRPr lang="de-DE" sz="2800" dirty="0"/>
          </a:p>
        </p:txBody>
      </p:sp>
    </p:spTree>
    <p:extLst>
      <p:ext uri="{BB962C8B-B14F-4D97-AF65-F5344CB8AC3E}">
        <p14:creationId xmlns:p14="http://schemas.microsoft.com/office/powerpoint/2010/main" val="1478823233"/>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a:t>Agenda</a:t>
            </a:r>
          </a:p>
        </p:txBody>
      </p:sp>
      <p:sp>
        <p:nvSpPr>
          <p:cNvPr id="6" name="Inhaltsplatzhalter 5"/>
          <p:cNvSpPr>
            <a:spLocks noGrp="1"/>
          </p:cNvSpPr>
          <p:nvPr>
            <p:ph sz="quarter" idx="10"/>
          </p:nvPr>
        </p:nvSpPr>
        <p:spPr/>
        <p:txBody>
          <a:bodyPr/>
          <a:lstStyle/>
          <a:p>
            <a:endParaRPr lang="en-US" dirty="0"/>
          </a:p>
          <a:p>
            <a:pPr marL="342900" indent="-342900">
              <a:buAutoNum type="arabicParenBoth"/>
            </a:pPr>
            <a:r>
              <a:rPr lang="en-US" dirty="0" smtClean="0"/>
              <a:t>The Rationale of Fragmentation</a:t>
            </a:r>
            <a:endParaRPr lang="en-US" dirty="0"/>
          </a:p>
          <a:p>
            <a:pPr marL="342900" indent="-342900">
              <a:buAutoNum type="arabicParenBoth"/>
            </a:pPr>
            <a:endParaRPr lang="en-US" dirty="0"/>
          </a:p>
          <a:p>
            <a:pPr marL="342900" indent="-342900">
              <a:buAutoNum type="arabicParenBoth"/>
            </a:pPr>
            <a:r>
              <a:rPr lang="en-US" dirty="0" smtClean="0"/>
              <a:t>Current Performance according to PRR</a:t>
            </a:r>
            <a:endParaRPr lang="en-US" dirty="0"/>
          </a:p>
          <a:p>
            <a:pPr marL="342900" indent="-342900">
              <a:buAutoNum type="arabicParenBoth"/>
            </a:pPr>
            <a:endParaRPr lang="en-US" dirty="0"/>
          </a:p>
          <a:p>
            <a:pPr marL="342900" indent="-342900">
              <a:buAutoNum type="arabicParenBoth"/>
            </a:pPr>
            <a:r>
              <a:rPr lang="en-US" dirty="0" smtClean="0"/>
              <a:t>Types of fragmentation – Challenges from</a:t>
            </a:r>
            <a:br>
              <a:rPr lang="en-US" dirty="0" smtClean="0"/>
            </a:br>
            <a:r>
              <a:rPr lang="en-US" dirty="0" smtClean="0"/>
              <a:t>the flow – 4D Business Trajectories</a:t>
            </a:r>
          </a:p>
          <a:p>
            <a:pPr marL="342900" indent="-342900">
              <a:buAutoNum type="arabicParenBoth"/>
            </a:pPr>
            <a:endParaRPr lang="en-US" dirty="0"/>
          </a:p>
          <a:p>
            <a:pPr marL="342900" indent="-342900">
              <a:buAutoNum type="arabicParenBoth"/>
            </a:pPr>
            <a:r>
              <a:rPr lang="en-US" dirty="0" smtClean="0"/>
              <a:t>Dynamically Improved Airspace Design</a:t>
            </a:r>
            <a:endParaRPr lang="en-US" dirty="0"/>
          </a:p>
          <a:p>
            <a:pPr marL="342900" indent="-342900">
              <a:buAutoNum type="arabicParenBoth"/>
            </a:pPr>
            <a:endParaRPr lang="en-US" dirty="0" smtClean="0"/>
          </a:p>
          <a:p>
            <a:pPr marL="342900" indent="-342900">
              <a:buAutoNum type="arabicParenBoth"/>
            </a:pPr>
            <a:r>
              <a:rPr lang="en-US" b="1" dirty="0" smtClean="0"/>
              <a:t>Expectations for the Workshop</a:t>
            </a:r>
            <a:endParaRPr lang="en-US" b="1"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108" y="1415726"/>
            <a:ext cx="5329007" cy="3971563"/>
          </a:xfrm>
          <a:prstGeom prst="rect">
            <a:avLst/>
          </a:prstGeom>
        </p:spPr>
      </p:pic>
      <p:sp>
        <p:nvSpPr>
          <p:cNvPr id="8" name="Textfeld 7"/>
          <p:cNvSpPr txBox="1"/>
          <p:nvPr/>
        </p:nvSpPr>
        <p:spPr>
          <a:xfrm>
            <a:off x="2679237" y="5575668"/>
            <a:ext cx="9092554" cy="430887"/>
          </a:xfrm>
          <a:prstGeom prst="rect">
            <a:avLst/>
          </a:prstGeom>
          <a:noFill/>
        </p:spPr>
        <p:txBody>
          <a:bodyPr wrap="none" rtlCol="0">
            <a:spAutoFit/>
          </a:bodyPr>
          <a:lstStyle/>
          <a:p>
            <a:r>
              <a:rPr lang="de-DE" sz="1200" b="1" dirty="0" err="1" smtClean="0"/>
              <a:t>Airspace</a:t>
            </a:r>
            <a:r>
              <a:rPr lang="de-DE" sz="1200" b="1" dirty="0" smtClean="0"/>
              <a:t> </a:t>
            </a:r>
            <a:r>
              <a:rPr lang="de-DE" sz="1200" b="1" dirty="0" err="1" smtClean="0"/>
              <a:t>capacity</a:t>
            </a:r>
            <a:r>
              <a:rPr lang="de-DE" sz="1200" b="1" dirty="0" smtClean="0"/>
              <a:t> in an </a:t>
            </a:r>
            <a:r>
              <a:rPr lang="de-DE" sz="1200" b="1" dirty="0"/>
              <a:t>E</a:t>
            </a:r>
            <a:r>
              <a:rPr lang="de-DE" sz="1200" b="1" dirty="0" smtClean="0"/>
              <a:t>uropean </a:t>
            </a:r>
            <a:r>
              <a:rPr lang="de-DE" sz="1200" b="1" dirty="0" err="1" smtClean="0"/>
              <a:t>optimized</a:t>
            </a:r>
            <a:r>
              <a:rPr lang="de-DE" sz="1200" b="1" dirty="0" smtClean="0"/>
              <a:t> </a:t>
            </a:r>
            <a:r>
              <a:rPr lang="de-DE" sz="1200" b="1" dirty="0" err="1" smtClean="0"/>
              <a:t>air</a:t>
            </a:r>
            <a:r>
              <a:rPr lang="de-DE" sz="1200" b="1" dirty="0" smtClean="0"/>
              <a:t> </a:t>
            </a:r>
            <a:r>
              <a:rPr lang="de-DE" sz="1200" b="1" dirty="0" err="1" smtClean="0"/>
              <a:t>traffic</a:t>
            </a:r>
            <a:r>
              <a:rPr lang="de-DE" sz="1200" b="1" dirty="0" smtClean="0"/>
              <a:t> </a:t>
            </a:r>
            <a:r>
              <a:rPr lang="de-DE" sz="1200" b="1" dirty="0" err="1" smtClean="0"/>
              <a:t>scenario</a:t>
            </a:r>
            <a:r>
              <a:rPr lang="de-DE" sz="1200" b="1" dirty="0" smtClean="0"/>
              <a:t> (8800 </a:t>
            </a:r>
            <a:r>
              <a:rPr lang="de-DE" sz="1200" b="1" dirty="0" err="1" smtClean="0"/>
              <a:t>flight</a:t>
            </a:r>
            <a:r>
              <a:rPr lang="de-DE" sz="1200" b="1" dirty="0" smtClean="0"/>
              <a:t> </a:t>
            </a:r>
            <a:r>
              <a:rPr lang="de-DE" sz="1200" b="1" dirty="0" err="1" smtClean="0"/>
              <a:t>between</a:t>
            </a:r>
            <a:r>
              <a:rPr lang="de-DE" sz="1200" b="1" dirty="0" smtClean="0"/>
              <a:t> 12 a.m. and 1 p.m.)</a:t>
            </a:r>
          </a:p>
          <a:p>
            <a:r>
              <a:rPr lang="de-DE" sz="1000" dirty="0" smtClean="0"/>
              <a:t>Source: J. Rosenow, H. Fricke, T. </a:t>
            </a:r>
            <a:r>
              <a:rPr lang="de-DE" sz="1000" dirty="0" err="1" smtClean="0"/>
              <a:t>Luchkova</a:t>
            </a:r>
            <a:r>
              <a:rPr lang="de-DE" sz="1000" dirty="0" smtClean="0"/>
              <a:t> and M. Schultz: </a:t>
            </a:r>
            <a:r>
              <a:rPr lang="en-US" sz="1000" i="1" dirty="0" smtClean="0"/>
              <a:t>Impact of </a:t>
            </a:r>
            <a:r>
              <a:rPr lang="en-US" sz="1000" i="1" dirty="0" err="1" smtClean="0"/>
              <a:t>optimised</a:t>
            </a:r>
            <a:r>
              <a:rPr lang="en-US" sz="1000" i="1" dirty="0" smtClean="0"/>
              <a:t> trajectories on air traffic flow management,</a:t>
            </a:r>
            <a:r>
              <a:rPr lang="en-US" sz="1000" dirty="0" smtClean="0"/>
              <a:t> The Aeronautical Journal, 2019</a:t>
            </a:r>
            <a:endParaRPr lang="de-DE" sz="1000" dirty="0"/>
          </a:p>
        </p:txBody>
      </p:sp>
    </p:spTree>
    <p:extLst>
      <p:ext uri="{BB962C8B-B14F-4D97-AF65-F5344CB8AC3E}">
        <p14:creationId xmlns:p14="http://schemas.microsoft.com/office/powerpoint/2010/main" val="309972303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 Evaluation metrics</a:t>
            </a:r>
            <a:br>
              <a:rPr lang="en-US" dirty="0"/>
            </a:br>
            <a:r>
              <a:rPr lang="en-US" b="0" i="1" dirty="0"/>
              <a:t>research questions</a:t>
            </a:r>
          </a:p>
        </p:txBody>
      </p:sp>
      <p:sp>
        <p:nvSpPr>
          <p:cNvPr id="3" name="Inhaltsplatzhalter 2"/>
          <p:cNvSpPr>
            <a:spLocks noGrp="1"/>
          </p:cNvSpPr>
          <p:nvPr>
            <p:ph sz="quarter" idx="10"/>
          </p:nvPr>
        </p:nvSpPr>
        <p:spPr/>
        <p:txBody>
          <a:bodyPr/>
          <a:lstStyle/>
          <a:p>
            <a:r>
              <a:rPr lang="en-US" sz="2400" b="1" dirty="0"/>
              <a:t>77</a:t>
            </a:r>
            <a:r>
              <a:rPr lang="en-US" sz="2400" dirty="0"/>
              <a:t> Inter-FAB-coordination related </a:t>
            </a:r>
            <a:r>
              <a:rPr lang="en-US" sz="2400" dirty="0" smtClean="0"/>
              <a:t>projects dealing </a:t>
            </a:r>
            <a:r>
              <a:rPr lang="en-US" sz="2400" dirty="0"/>
              <a:t>with performance improvement in </a:t>
            </a:r>
            <a:r>
              <a:rPr lang="en-US" sz="2400" dirty="0" smtClean="0"/>
              <a:t>FABs: </a:t>
            </a:r>
            <a:endParaRPr lang="en-US" sz="2400" dirty="0"/>
          </a:p>
          <a:p>
            <a:pPr marL="285750" indent="-285750">
              <a:buFont typeface="Arial" panose="020B0604020202020204" pitchFamily="34" charset="0"/>
              <a:buChar char="•"/>
            </a:pPr>
            <a:r>
              <a:rPr lang="en-US" sz="2400" dirty="0"/>
              <a:t>To increase the safety level (14)</a:t>
            </a:r>
          </a:p>
          <a:p>
            <a:pPr marL="285750" indent="-285750">
              <a:buFont typeface="Arial" panose="020B0604020202020204" pitchFamily="34" charset="0"/>
              <a:buChar char="•"/>
            </a:pPr>
            <a:r>
              <a:rPr lang="en-US" sz="2400" dirty="0"/>
              <a:t>To increase capacity (15)</a:t>
            </a:r>
          </a:p>
          <a:p>
            <a:pPr marL="285750" indent="-285750">
              <a:buFont typeface="Arial" panose="020B0604020202020204" pitchFamily="34" charset="0"/>
              <a:buChar char="•"/>
            </a:pPr>
            <a:r>
              <a:rPr lang="en-US" sz="2400" dirty="0"/>
              <a:t>To support environmental changes (16)</a:t>
            </a:r>
          </a:p>
          <a:p>
            <a:pPr marL="285750" indent="-285750">
              <a:buFont typeface="Arial" panose="020B0604020202020204" pitchFamily="34" charset="0"/>
              <a:buChar char="•"/>
            </a:pPr>
            <a:r>
              <a:rPr lang="en-US" sz="2400" dirty="0"/>
              <a:t>To increase efficiency (6)</a:t>
            </a:r>
          </a:p>
          <a:p>
            <a:pPr marL="285750" indent="-285750">
              <a:buFont typeface="Arial" panose="020B0604020202020204" pitchFamily="34" charset="0"/>
              <a:buChar char="•"/>
            </a:pPr>
            <a:r>
              <a:rPr lang="en-US" sz="2400" dirty="0"/>
              <a:t>To develop performance metrics (22)</a:t>
            </a:r>
          </a:p>
        </p:txBody>
      </p:sp>
    </p:spTree>
    <p:extLst>
      <p:ext uri="{BB962C8B-B14F-4D97-AF65-F5344CB8AC3E}">
        <p14:creationId xmlns:p14="http://schemas.microsoft.com/office/powerpoint/2010/main" val="629878158"/>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 Evaluation metrics</a:t>
            </a:r>
            <a:br>
              <a:rPr lang="en-US" dirty="0"/>
            </a:br>
            <a:r>
              <a:rPr lang="en-US" b="0" i="1" dirty="0"/>
              <a:t>research </a:t>
            </a:r>
            <a:r>
              <a:rPr lang="en-US" b="0" i="1" dirty="0" smtClean="0"/>
              <a:t>debates on ….</a:t>
            </a:r>
            <a:endParaRPr lang="en-US" dirty="0"/>
          </a:p>
        </p:txBody>
      </p:sp>
      <p:sp>
        <p:nvSpPr>
          <p:cNvPr id="3" name="Inhaltsplatzhalter 2"/>
          <p:cNvSpPr>
            <a:spLocks noGrp="1"/>
          </p:cNvSpPr>
          <p:nvPr>
            <p:ph sz="quarter" idx="10"/>
          </p:nvPr>
        </p:nvSpPr>
        <p:spPr>
          <a:xfrm>
            <a:off x="874711" y="1338712"/>
            <a:ext cx="10580688" cy="4344987"/>
          </a:xfrm>
        </p:spPr>
        <p:txBody>
          <a:bodyPr/>
          <a:lstStyle/>
          <a:p>
            <a:pPr>
              <a:spcBef>
                <a:spcPts val="0"/>
              </a:spcBef>
            </a:pPr>
            <a:r>
              <a:rPr lang="en-US" sz="2400" dirty="0"/>
              <a:t>Fragmentation</a:t>
            </a:r>
          </a:p>
          <a:p>
            <a:pPr marL="285750" indent="-285750">
              <a:spcBef>
                <a:spcPts val="0"/>
              </a:spcBef>
              <a:buFont typeface="Arial" panose="020B0604020202020204" pitchFamily="34" charset="0"/>
              <a:buChar char="•"/>
            </a:pPr>
            <a:r>
              <a:rPr lang="en-US" sz="2400" dirty="0"/>
              <a:t>Metrics of Efficiency</a:t>
            </a:r>
          </a:p>
          <a:p>
            <a:pPr marL="681692" lvl="1" indent="-285750">
              <a:spcBef>
                <a:spcPts val="0"/>
              </a:spcBef>
              <a:buFont typeface="Arial" panose="020B0604020202020204" pitchFamily="34" charset="0"/>
              <a:buChar char="•"/>
            </a:pPr>
            <a:r>
              <a:rPr lang="en-US" sz="2400" dirty="0"/>
              <a:t>Efficiency benefit of </a:t>
            </a:r>
            <a:r>
              <a:rPr lang="en-US" sz="2400" b="1" dirty="0"/>
              <a:t>economies of scale</a:t>
            </a:r>
            <a:r>
              <a:rPr lang="en-US" sz="2400" dirty="0"/>
              <a:t> for small ANSPs</a:t>
            </a:r>
          </a:p>
          <a:p>
            <a:pPr marL="681692" lvl="1" indent="-285750">
              <a:spcBef>
                <a:spcPts val="0"/>
              </a:spcBef>
              <a:buFont typeface="Arial" panose="020B0604020202020204" pitchFamily="34" charset="0"/>
              <a:buChar char="•"/>
            </a:pPr>
            <a:r>
              <a:rPr lang="en-US" sz="2400" dirty="0"/>
              <a:t>Overview and definition of </a:t>
            </a:r>
            <a:r>
              <a:rPr lang="en-US" sz="2400" b="1" dirty="0"/>
              <a:t>divergence in performance </a:t>
            </a:r>
            <a:r>
              <a:rPr lang="en-US" sz="2400" dirty="0"/>
              <a:t>metrics </a:t>
            </a:r>
          </a:p>
          <a:p>
            <a:pPr marL="285750" indent="-285750">
              <a:spcBef>
                <a:spcPts val="0"/>
              </a:spcBef>
              <a:buFont typeface="Arial" panose="020B0604020202020204" pitchFamily="34" charset="0"/>
              <a:buChar char="•"/>
            </a:pPr>
            <a:r>
              <a:rPr lang="en-US" sz="2400" dirty="0"/>
              <a:t>Impact of Fragmentation on </a:t>
            </a:r>
            <a:r>
              <a:rPr lang="en-US" sz="2400" b="1" dirty="0"/>
              <a:t>delay and congestion</a:t>
            </a:r>
            <a:r>
              <a:rPr lang="en-US" sz="2400" dirty="0"/>
              <a:t> </a:t>
            </a:r>
          </a:p>
          <a:p>
            <a:pPr marL="285750" indent="-285750">
              <a:spcBef>
                <a:spcPts val="0"/>
              </a:spcBef>
              <a:buFont typeface="Arial" panose="020B0604020202020204" pitchFamily="34" charset="0"/>
              <a:buChar char="•"/>
            </a:pPr>
            <a:r>
              <a:rPr lang="en-US" sz="2400" dirty="0"/>
              <a:t>Impact of Fragmentation on </a:t>
            </a:r>
            <a:r>
              <a:rPr lang="en-US" sz="2400" b="1" dirty="0"/>
              <a:t>route charges</a:t>
            </a:r>
          </a:p>
          <a:p>
            <a:pPr marL="285750" indent="-285750">
              <a:spcBef>
                <a:spcPts val="0"/>
              </a:spcBef>
              <a:buFont typeface="Arial" panose="020B0604020202020204" pitchFamily="34" charset="0"/>
              <a:buChar char="•"/>
            </a:pPr>
            <a:r>
              <a:rPr lang="en-US" sz="2400" dirty="0"/>
              <a:t>Impact of Fragmentation on Hungarian </a:t>
            </a:r>
            <a:r>
              <a:rPr lang="en-US" sz="2400" b="1" dirty="0"/>
              <a:t>Military</a:t>
            </a:r>
            <a:r>
              <a:rPr lang="en-US" sz="2400" dirty="0"/>
              <a:t> Requirements </a:t>
            </a:r>
          </a:p>
          <a:p>
            <a:pPr marL="285750" indent="-285750">
              <a:spcBef>
                <a:spcPts val="0"/>
              </a:spcBef>
              <a:buFont typeface="Arial" panose="020B0604020202020204" pitchFamily="34" charset="0"/>
              <a:buChar char="•"/>
            </a:pPr>
            <a:r>
              <a:rPr lang="en-US" sz="2400" dirty="0"/>
              <a:t>Impact of </a:t>
            </a:r>
            <a:r>
              <a:rPr lang="en-US" sz="2400" b="1" dirty="0"/>
              <a:t>value-based-policies-making </a:t>
            </a:r>
            <a:r>
              <a:rPr lang="en-US" sz="2400" dirty="0"/>
              <a:t>on Fragmentation </a:t>
            </a:r>
          </a:p>
          <a:p>
            <a:pPr>
              <a:spcBef>
                <a:spcPts val="0"/>
              </a:spcBef>
            </a:pPr>
            <a:endParaRPr lang="en-US" sz="2400" dirty="0"/>
          </a:p>
          <a:p>
            <a:pPr marL="285750" indent="-285750">
              <a:spcBef>
                <a:spcPts val="0"/>
              </a:spcBef>
              <a:buFont typeface="Arial" panose="020B0604020202020204" pitchFamily="34" charset="0"/>
              <a:buChar char="•"/>
            </a:pPr>
            <a:r>
              <a:rPr lang="en-US" sz="2400" dirty="0" smtClean="0"/>
              <a:t>Performance </a:t>
            </a:r>
            <a:r>
              <a:rPr lang="en-US" sz="2400" dirty="0"/>
              <a:t>improvement and measurement in FABs: Summary of recent findings</a:t>
            </a:r>
          </a:p>
          <a:p>
            <a:pPr marL="285750" indent="-285750">
              <a:spcBef>
                <a:spcPts val="0"/>
              </a:spcBef>
              <a:buFont typeface="Arial" panose="020B0604020202020204" pitchFamily="34" charset="0"/>
              <a:buChar char="•"/>
            </a:pPr>
            <a:r>
              <a:rPr lang="en-US" sz="2400" dirty="0" smtClean="0"/>
              <a:t>Cost-effectiveness</a:t>
            </a:r>
            <a:endParaRPr lang="en-US" sz="2400" dirty="0"/>
          </a:p>
          <a:p>
            <a:pPr marL="285750" indent="-285750">
              <a:spcBef>
                <a:spcPts val="0"/>
              </a:spcBef>
              <a:buFont typeface="Arial" panose="020B0604020202020204" pitchFamily="34" charset="0"/>
              <a:buChar char="•"/>
            </a:pPr>
            <a:endParaRPr lang="en-US" sz="2400" dirty="0"/>
          </a:p>
          <a:p>
            <a:r>
              <a:rPr lang="en-US" sz="2400" dirty="0"/>
              <a:t> </a:t>
            </a:r>
          </a:p>
          <a:p>
            <a:endParaRPr lang="en-US" sz="2400" dirty="0"/>
          </a:p>
        </p:txBody>
      </p:sp>
    </p:spTree>
    <p:extLst>
      <p:ext uri="{BB962C8B-B14F-4D97-AF65-F5344CB8AC3E}">
        <p14:creationId xmlns:p14="http://schemas.microsoft.com/office/powerpoint/2010/main" val="291575706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Liberalization</a:t>
            </a:r>
            <a:r>
              <a:rPr lang="de-DE" dirty="0"/>
              <a:t> </a:t>
            </a:r>
            <a:r>
              <a:rPr lang="de-DE" dirty="0" err="1"/>
              <a:t>and</a:t>
            </a:r>
            <a:r>
              <a:rPr lang="de-DE" dirty="0"/>
              <a:t> </a:t>
            </a:r>
            <a:r>
              <a:rPr lang="de-DE" dirty="0" err="1"/>
              <a:t>Fragmentation</a:t>
            </a:r>
            <a:endParaRPr lang="de-DE" dirty="0"/>
          </a:p>
        </p:txBody>
      </p:sp>
      <p:sp>
        <p:nvSpPr>
          <p:cNvPr id="3" name="Inhaltsplatzhalter 2"/>
          <p:cNvSpPr>
            <a:spLocks noGrp="1"/>
          </p:cNvSpPr>
          <p:nvPr>
            <p:ph sz="quarter" idx="10"/>
          </p:nvPr>
        </p:nvSpPr>
        <p:spPr>
          <a:xfrm>
            <a:off x="874711" y="1484313"/>
            <a:ext cx="10693000" cy="4344987"/>
          </a:xfrm>
        </p:spPr>
        <p:txBody>
          <a:bodyPr/>
          <a:lstStyle/>
          <a:p>
            <a:pPr marL="285750" indent="-285750">
              <a:buFont typeface="Arial" panose="020B0604020202020204" pitchFamily="34" charset="0"/>
              <a:buChar char="•"/>
            </a:pPr>
            <a:r>
              <a:rPr lang="en-US" dirty="0"/>
              <a:t>Until 1987: National markets within the EU were protected (and subsequently fragmented)</a:t>
            </a:r>
          </a:p>
          <a:p>
            <a:pPr marL="285750" indent="-285750">
              <a:buFont typeface="Arial" panose="020B0604020202020204" pitchFamily="34" charset="0"/>
              <a:buChar char="•"/>
            </a:pPr>
            <a:r>
              <a:rPr lang="en-US" dirty="0"/>
              <a:t>Three liberalization packages in aviation industry (1987- 1992) changed the situation</a:t>
            </a:r>
          </a:p>
          <a:p>
            <a:pPr marL="285750" indent="-285750">
              <a:buFont typeface="Arial" panose="020B0604020202020204" pitchFamily="34" charset="0"/>
              <a:buChar char="•"/>
            </a:pPr>
            <a:r>
              <a:rPr lang="en-US" dirty="0"/>
              <a:t>In 1990s: Significant deterioration of on-time performance in the EU</a:t>
            </a:r>
          </a:p>
          <a:p>
            <a:pPr marL="681692" lvl="1" indent="-285750">
              <a:buFont typeface="Symbol" panose="05050102010706020507" pitchFamily="18" charset="2"/>
              <a:buChar char="-"/>
            </a:pPr>
            <a:r>
              <a:rPr lang="en-US" dirty="0"/>
              <a:t>Suspected reason: Underperformance of the ATM systems</a:t>
            </a:r>
          </a:p>
          <a:p>
            <a:pPr marL="681692" lvl="1" indent="-285750">
              <a:buFont typeface="Symbol" panose="05050102010706020507" pitchFamily="18" charset="2"/>
              <a:buChar char="-"/>
            </a:pPr>
            <a:r>
              <a:rPr lang="en-US" dirty="0"/>
              <a:t>Considerable traffic increase versus ageing technologies and systems </a:t>
            </a:r>
          </a:p>
          <a:p>
            <a:pPr marL="285750" indent="-285750">
              <a:buFont typeface="Arial" panose="020B0604020202020204" pitchFamily="34" charset="0"/>
              <a:buChar char="•"/>
            </a:pPr>
            <a:r>
              <a:rPr lang="en-US" dirty="0"/>
              <a:t>Furthermore: Fragmentation of European skies</a:t>
            </a:r>
          </a:p>
          <a:p>
            <a:pPr marL="681692" lvl="1" indent="-285750">
              <a:buFont typeface="Symbol" panose="05050102010706020507" pitchFamily="18" charset="2"/>
              <a:buChar char="-"/>
            </a:pPr>
            <a:r>
              <a:rPr lang="en-US" dirty="0"/>
              <a:t>Airspaces have been managed in accordance with national boundaries</a:t>
            </a:r>
          </a:p>
          <a:p>
            <a:pPr marL="681692" lvl="1" indent="-285750">
              <a:buFont typeface="Symbol" panose="05050102010706020507" pitchFamily="18" charset="2"/>
              <a:buChar char="-"/>
            </a:pPr>
            <a:r>
              <a:rPr lang="en-US" dirty="0"/>
              <a:t>Boundaries, and partly sectors, were not determined based on the dynamic traffic demand/flows, but mainly according to national territories</a:t>
            </a:r>
          </a:p>
          <a:p>
            <a:pPr marL="681692" lvl="1" indent="-285750">
              <a:buFont typeface="Symbol" panose="05050102010706020507" pitchFamily="18" charset="2"/>
              <a:buChar char="-"/>
            </a:pPr>
            <a:r>
              <a:rPr lang="en-US" dirty="0"/>
              <a:t>In 2003: More than 60 Area Control Centers in Europe </a:t>
            </a:r>
          </a:p>
          <a:p>
            <a:pPr marL="681692" lvl="1" indent="-285750">
              <a:buFont typeface="Symbol" panose="05050102010706020507" pitchFamily="18" charset="2"/>
              <a:buChar char="-"/>
            </a:pPr>
            <a:r>
              <a:rPr lang="en-US" dirty="0"/>
              <a:t>Subsequently: Different systems, tools and procedures</a:t>
            </a:r>
            <a:endParaRPr lang="de-DE" dirty="0"/>
          </a:p>
        </p:txBody>
      </p:sp>
    </p:spTree>
    <p:extLst>
      <p:ext uri="{BB962C8B-B14F-4D97-AF65-F5344CB8AC3E}">
        <p14:creationId xmlns:p14="http://schemas.microsoft.com/office/powerpoint/2010/main" val="338351190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sz="quarter" idx="10"/>
          </p:nvPr>
        </p:nvSpPr>
        <p:spPr/>
        <p:txBody>
          <a:bodyPr/>
          <a:lstStyle/>
          <a:p>
            <a:endParaRPr lang="de-DE" dirty="0"/>
          </a:p>
          <a:p>
            <a:pPr algn="ctr"/>
            <a:r>
              <a:rPr lang="de-DE" sz="3200" dirty="0" err="1" smtClean="0"/>
              <a:t>Looking</a:t>
            </a:r>
            <a:r>
              <a:rPr lang="de-DE" sz="3200" dirty="0" smtClean="0"/>
              <a:t> </a:t>
            </a:r>
            <a:r>
              <a:rPr lang="de-DE" sz="3200" dirty="0" err="1" smtClean="0"/>
              <a:t>forward</a:t>
            </a:r>
            <a:r>
              <a:rPr lang="de-DE" sz="3200" dirty="0" smtClean="0"/>
              <a:t> to 1,5 </a:t>
            </a:r>
            <a:r>
              <a:rPr lang="de-DE" sz="3200" dirty="0" err="1" smtClean="0"/>
              <a:t>days</a:t>
            </a:r>
            <a:r>
              <a:rPr lang="de-DE" sz="3200" dirty="0" smtClean="0"/>
              <a:t> </a:t>
            </a:r>
            <a:r>
              <a:rPr lang="de-DE" sz="3200" dirty="0" err="1" smtClean="0"/>
              <a:t>of</a:t>
            </a:r>
            <a:r>
              <a:rPr lang="de-DE" sz="3200" dirty="0" smtClean="0"/>
              <a:t> </a:t>
            </a:r>
            <a:r>
              <a:rPr lang="de-DE" sz="3200" dirty="0" err="1" smtClean="0"/>
              <a:t>good</a:t>
            </a:r>
            <a:r>
              <a:rPr lang="de-DE" sz="3200" dirty="0" smtClean="0"/>
              <a:t> </a:t>
            </a:r>
            <a:r>
              <a:rPr lang="de-DE" sz="3200" dirty="0" err="1" smtClean="0"/>
              <a:t>debates</a:t>
            </a:r>
            <a:r>
              <a:rPr lang="de-DE" sz="3200" dirty="0" smtClean="0"/>
              <a:t> </a:t>
            </a:r>
            <a:r>
              <a:rPr lang="de-DE" sz="3200" dirty="0" err="1" smtClean="0"/>
              <a:t>leading</a:t>
            </a:r>
            <a:r>
              <a:rPr lang="de-DE" sz="3200" dirty="0" smtClean="0"/>
              <a:t> to </a:t>
            </a:r>
            <a:r>
              <a:rPr lang="de-DE" sz="3200" dirty="0" err="1" smtClean="0"/>
              <a:t>further</a:t>
            </a:r>
            <a:r>
              <a:rPr lang="de-DE" sz="3200" dirty="0" smtClean="0"/>
              <a:t> </a:t>
            </a:r>
            <a:r>
              <a:rPr lang="de-DE" sz="3200" dirty="0" err="1" smtClean="0"/>
              <a:t>enhancements</a:t>
            </a:r>
            <a:r>
              <a:rPr lang="de-DE" sz="3200" dirty="0" smtClean="0"/>
              <a:t> of </a:t>
            </a:r>
            <a:r>
              <a:rPr lang="de-DE" sz="3200" dirty="0" err="1" smtClean="0"/>
              <a:t>the</a:t>
            </a:r>
            <a:r>
              <a:rPr lang="de-DE" sz="3200" dirty="0" smtClean="0"/>
              <a:t> </a:t>
            </a:r>
            <a:br>
              <a:rPr lang="de-DE" sz="3200" dirty="0" smtClean="0"/>
            </a:br>
            <a:r>
              <a:rPr lang="de-DE" sz="3200" dirty="0" smtClean="0"/>
              <a:t>European </a:t>
            </a:r>
            <a:r>
              <a:rPr lang="de-DE" sz="3200" dirty="0" err="1" smtClean="0"/>
              <a:t>Airspace</a:t>
            </a:r>
            <a:r>
              <a:rPr lang="de-DE" sz="3200" dirty="0" smtClean="0"/>
              <a:t> </a:t>
            </a:r>
          </a:p>
          <a:p>
            <a:pPr algn="ctr"/>
            <a:r>
              <a:rPr lang="de-DE" sz="3200" dirty="0" err="1" smtClean="0"/>
              <a:t>Thank</a:t>
            </a:r>
            <a:r>
              <a:rPr lang="de-DE" sz="3200" dirty="0" smtClean="0"/>
              <a:t> </a:t>
            </a:r>
            <a:r>
              <a:rPr lang="de-DE" sz="3200" dirty="0" err="1" smtClean="0"/>
              <a:t>you</a:t>
            </a:r>
            <a:r>
              <a:rPr lang="de-DE" sz="3200" dirty="0" smtClean="0"/>
              <a:t> !</a:t>
            </a:r>
            <a:endParaRPr lang="de-DE" sz="3200" dirty="0"/>
          </a:p>
          <a:p>
            <a:r>
              <a:rPr lang="de-DE" dirty="0" err="1" smtClean="0"/>
              <a:t>Contact</a:t>
            </a:r>
            <a:endParaRPr lang="de-DE" dirty="0"/>
          </a:p>
          <a:p>
            <a:r>
              <a:rPr lang="de-DE" dirty="0" smtClean="0"/>
              <a:t>Dr. </a:t>
            </a:r>
            <a:r>
              <a:rPr lang="de-DE" dirty="0"/>
              <a:t>Hartmut </a:t>
            </a:r>
            <a:r>
              <a:rPr lang="de-DE" dirty="0" smtClean="0"/>
              <a:t>Fricke</a:t>
            </a:r>
            <a:br>
              <a:rPr lang="de-DE" dirty="0" smtClean="0"/>
            </a:br>
            <a:r>
              <a:rPr lang="de-DE" b="1" dirty="0" smtClean="0"/>
              <a:t>Technische Universität Dresden</a:t>
            </a:r>
            <a:r>
              <a:rPr lang="de-DE" dirty="0" smtClean="0"/>
              <a:t/>
            </a:r>
            <a:br>
              <a:rPr lang="de-DE" dirty="0" smtClean="0"/>
            </a:br>
            <a:r>
              <a:rPr lang="de-DE" dirty="0" err="1" smtClean="0"/>
              <a:t>Chair</a:t>
            </a:r>
            <a:r>
              <a:rPr lang="de-DE" dirty="0" smtClean="0"/>
              <a:t> </a:t>
            </a:r>
            <a:r>
              <a:rPr lang="de-DE" dirty="0" err="1" smtClean="0"/>
              <a:t>of</a:t>
            </a:r>
            <a:r>
              <a:rPr lang="de-DE" dirty="0" smtClean="0"/>
              <a:t> Aviation And </a:t>
            </a:r>
            <a:r>
              <a:rPr lang="de-DE" dirty="0" err="1" smtClean="0"/>
              <a:t>Logistics</a:t>
            </a:r>
            <a:r>
              <a:rPr lang="de-DE" dirty="0"/>
              <a:t/>
            </a:r>
            <a:br>
              <a:rPr lang="de-DE" dirty="0"/>
            </a:br>
            <a:r>
              <a:rPr lang="de-DE" dirty="0" smtClean="0">
                <a:hlinkClick r:id="rId2"/>
              </a:rPr>
              <a:t>hartmut.fricke@tu-dresden.de</a:t>
            </a:r>
            <a:endParaRPr lang="de-DE" dirty="0"/>
          </a:p>
        </p:txBody>
      </p:sp>
    </p:spTree>
    <p:extLst>
      <p:ext uri="{BB962C8B-B14F-4D97-AF65-F5344CB8AC3E}">
        <p14:creationId xmlns:p14="http://schemas.microsoft.com/office/powerpoint/2010/main" val="329449777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8"/>
          <p:cNvSpPr>
            <a:spLocks noGrp="1"/>
          </p:cNvSpPr>
          <p:nvPr>
            <p:ph type="subTitle" idx="1"/>
          </p:nvPr>
        </p:nvSpPr>
        <p:spPr/>
        <p:txBody>
          <a:bodyPr/>
          <a:lstStyle/>
          <a:p>
            <a:r>
              <a:rPr lang="en-US" dirty="0"/>
              <a:t>Budapest, May 2019</a:t>
            </a:r>
          </a:p>
        </p:txBody>
      </p:sp>
      <p:sp>
        <p:nvSpPr>
          <p:cNvPr id="3" name="Textplatzhalter 2"/>
          <p:cNvSpPr>
            <a:spLocks noGrp="1"/>
          </p:cNvSpPr>
          <p:nvPr>
            <p:ph type="body" sz="quarter" idx="10"/>
          </p:nvPr>
        </p:nvSpPr>
        <p:spPr/>
        <p:txBody>
          <a:bodyPr/>
          <a:lstStyle/>
          <a:p>
            <a:r>
              <a:rPr lang="en-US" dirty="0"/>
              <a:t>Prof. Dr.-</a:t>
            </a:r>
            <a:r>
              <a:rPr lang="en-US" dirty="0" err="1"/>
              <a:t>Ing</a:t>
            </a:r>
            <a:r>
              <a:rPr lang="en-US" dirty="0"/>
              <a:t>. </a:t>
            </a:r>
            <a:r>
              <a:rPr lang="en-US" dirty="0" err="1"/>
              <a:t>habil</a:t>
            </a:r>
            <a:r>
              <a:rPr lang="en-US" dirty="0"/>
              <a:t>. Hartmut Fricke</a:t>
            </a:r>
          </a:p>
          <a:p>
            <a:r>
              <a:rPr lang="en-US" dirty="0"/>
              <a:t>Institute of Logistics and Aviation</a:t>
            </a:r>
          </a:p>
        </p:txBody>
      </p:sp>
      <p:sp>
        <p:nvSpPr>
          <p:cNvPr id="5" name="Titel 4"/>
          <p:cNvSpPr>
            <a:spLocks noGrp="1"/>
          </p:cNvSpPr>
          <p:nvPr>
            <p:ph type="title"/>
          </p:nvPr>
        </p:nvSpPr>
        <p:spPr>
          <a:xfrm>
            <a:off x="874712" y="3392203"/>
            <a:ext cx="11224435" cy="972108"/>
          </a:xfrm>
        </p:spPr>
        <p:txBody>
          <a:bodyPr/>
          <a:lstStyle/>
          <a:p>
            <a:r>
              <a:rPr lang="en-US" dirty="0"/>
              <a:t>Impact of Fragmentation on ATM System Performance</a:t>
            </a:r>
            <a:br>
              <a:rPr lang="en-US" dirty="0"/>
            </a:br>
            <a:r>
              <a:rPr lang="en-US" b="0" dirty="0"/>
              <a:t> </a:t>
            </a:r>
          </a:p>
        </p:txBody>
      </p:sp>
    </p:spTree>
    <p:extLst>
      <p:ext uri="{BB962C8B-B14F-4D97-AF65-F5344CB8AC3E}">
        <p14:creationId xmlns:p14="http://schemas.microsoft.com/office/powerpoint/2010/main" val="218758776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Airspace structure and operations</a:t>
            </a:r>
          </a:p>
        </p:txBody>
      </p:sp>
      <p:sp>
        <p:nvSpPr>
          <p:cNvPr id="3" name="Inhaltsplatzhalter 2"/>
          <p:cNvSpPr>
            <a:spLocks noGrp="1"/>
          </p:cNvSpPr>
          <p:nvPr>
            <p:ph sz="quarter" idx="10"/>
          </p:nvPr>
        </p:nvSpPr>
        <p:spPr/>
        <p:txBody>
          <a:bodyPr/>
          <a:lstStyle/>
          <a:p>
            <a:r>
              <a:rPr lang="en-US" dirty="0"/>
              <a:t>Europe consists of high number of airspace sectors, controlled by different entities, with different strategies to efficiently handle daily operations.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including handling of several sources of </a:t>
            </a:r>
            <a:r>
              <a:rPr lang="en-US" u="sng" dirty="0"/>
              <a:t>uncertainty</a:t>
            </a:r>
            <a:r>
              <a:rPr lang="en-US" dirty="0"/>
              <a:t> (known knowns) , </a:t>
            </a:r>
            <a:r>
              <a:rPr lang="en-US" u="sng" dirty="0"/>
              <a:t>disturbances</a:t>
            </a:r>
            <a:r>
              <a:rPr lang="en-US" dirty="0"/>
              <a:t> (known unknowns) and </a:t>
            </a:r>
            <a:r>
              <a:rPr lang="en-US" u="sng" dirty="0"/>
              <a:t>disruption</a:t>
            </a:r>
            <a:r>
              <a:rPr lang="en-US" dirty="0"/>
              <a:t> (contingency)</a:t>
            </a:r>
          </a:p>
        </p:txBody>
      </p:sp>
      <p:pic>
        <p:nvPicPr>
          <p:cNvPr id="4"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664" t="2031" r="3215" b="16598"/>
          <a:stretch/>
        </p:blipFill>
        <p:spPr>
          <a:xfrm>
            <a:off x="4909148" y="2126272"/>
            <a:ext cx="3140851" cy="2897004"/>
          </a:xfrm>
          <a:prstGeom prst="rect">
            <a:avLst/>
          </a:prstGeom>
        </p:spPr>
      </p:pic>
      <p:pic>
        <p:nvPicPr>
          <p:cNvPr id="5" name="Picture 2" descr="europan_airspa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34" r="1231"/>
          <a:stretch/>
        </p:blipFill>
        <p:spPr bwMode="auto">
          <a:xfrm>
            <a:off x="258532" y="2126272"/>
            <a:ext cx="4444550" cy="290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tatic.euronews.com/articles/227878/1046x675_eurocontrol-delay-map-air-traffic-1046.jpg"/>
          <p:cNvPicPr>
            <a:picLocks noChangeAspect="1" noChangeArrowheads="1"/>
          </p:cNvPicPr>
          <p:nvPr/>
        </p:nvPicPr>
        <p:blipFill rotWithShape="1">
          <a:blip r:embed="rId5">
            <a:extLst>
              <a:ext uri="{28A0092B-C50C-407E-A947-70E740481C1C}">
                <a14:useLocalDpi xmlns:a14="http://schemas.microsoft.com/office/drawing/2010/main" val="0"/>
              </a:ext>
            </a:extLst>
          </a:blip>
          <a:srcRect l="16741" r="26012" b="21908"/>
          <a:stretch/>
        </p:blipFill>
        <p:spPr bwMode="auto">
          <a:xfrm>
            <a:off x="8493006" y="2126272"/>
            <a:ext cx="3298324" cy="2903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99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New entrants</a:t>
            </a:r>
            <a:br>
              <a:rPr lang="en-US" dirty="0"/>
            </a:br>
            <a:r>
              <a:rPr lang="en-US" b="0" i="1" dirty="0"/>
              <a:t>operations in European airspace</a:t>
            </a:r>
          </a:p>
        </p:txBody>
      </p:sp>
      <p:pic>
        <p:nvPicPr>
          <p:cNvPr id="7" name="Inhaltsplatzhalter 6"/>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t="6826" b="6174"/>
          <a:stretch/>
        </p:blipFill>
        <p:spPr>
          <a:xfrm>
            <a:off x="3563265" y="1191925"/>
            <a:ext cx="4575610" cy="2198223"/>
          </a:xfrm>
        </p:spPr>
      </p:pic>
      <p:pic>
        <p:nvPicPr>
          <p:cNvPr id="4" name="Picture 25"/>
          <p:cNvPicPr/>
          <p:nvPr/>
        </p:nvPicPr>
        <p:blipFill rotWithShape="1">
          <a:blip r:embed="rId4" cstate="print">
            <a:extLst>
              <a:ext uri="{28A0092B-C50C-407E-A947-70E740481C1C}">
                <a14:useLocalDpi xmlns:a14="http://schemas.microsoft.com/office/drawing/2010/main" val="0"/>
              </a:ext>
            </a:extLst>
          </a:blip>
          <a:srcRect r="19960" b="5515"/>
          <a:stretch/>
        </p:blipFill>
        <p:spPr>
          <a:xfrm>
            <a:off x="8310537" y="1191925"/>
            <a:ext cx="3144904" cy="2198223"/>
          </a:xfrm>
          <a:prstGeom prst="rect">
            <a:avLst/>
          </a:prstGeom>
        </p:spPr>
      </p:pic>
      <p:pic>
        <p:nvPicPr>
          <p:cNvPr id="5" name="Picture 24"/>
          <p:cNvPicPr/>
          <p:nvPr/>
        </p:nvPicPr>
        <p:blipFill rotWithShape="1">
          <a:blip r:embed="rId5" cstate="print">
            <a:extLst>
              <a:ext uri="{28A0092B-C50C-407E-A947-70E740481C1C}">
                <a14:useLocalDpi xmlns:a14="http://schemas.microsoft.com/office/drawing/2010/main" val="0"/>
              </a:ext>
            </a:extLst>
          </a:blip>
          <a:srcRect l="3393" r="5364" b="4119"/>
          <a:stretch/>
        </p:blipFill>
        <p:spPr>
          <a:xfrm>
            <a:off x="8311339" y="3598607"/>
            <a:ext cx="3144060" cy="2230694"/>
          </a:xfrm>
          <a:prstGeom prst="rect">
            <a:avLst/>
          </a:prstGeom>
        </p:spPr>
      </p:pic>
      <p:pic>
        <p:nvPicPr>
          <p:cNvPr id="6" name="Grafik 5"/>
          <p:cNvPicPr>
            <a:picLocks noChangeAspect="1"/>
          </p:cNvPicPr>
          <p:nvPr/>
        </p:nvPicPr>
        <p:blipFill rotWithShape="1">
          <a:blip r:embed="rId6" cstate="print">
            <a:extLst>
              <a:ext uri="{28A0092B-C50C-407E-A947-70E740481C1C}">
                <a14:useLocalDpi xmlns:a14="http://schemas.microsoft.com/office/drawing/2010/main" val="0"/>
              </a:ext>
            </a:extLst>
          </a:blip>
          <a:srcRect l="15945" r="7685"/>
          <a:stretch/>
        </p:blipFill>
        <p:spPr>
          <a:xfrm>
            <a:off x="631363" y="1191925"/>
            <a:ext cx="2760240" cy="4637376"/>
          </a:xfrm>
          <a:prstGeom prst="rect">
            <a:avLst/>
          </a:prstGeom>
          <a:ln>
            <a:noFill/>
          </a:ln>
          <a:effectLst/>
        </p:spPr>
      </p:pic>
      <p:pic>
        <p:nvPicPr>
          <p:cNvPr id="1026" name="Picture 2" descr="https://www.helmholtz.de/fileadmin/_processed_/e/c/csm_UFO-900x480_98ed8dc0fb.jpg"/>
          <p:cNvPicPr>
            <a:picLocks noChangeAspect="1" noChangeArrowheads="1"/>
          </p:cNvPicPr>
          <p:nvPr/>
        </p:nvPicPr>
        <p:blipFill rotWithShape="1">
          <a:blip r:embed="rId7">
            <a:extLst>
              <a:ext uri="{28A0092B-C50C-407E-A947-70E740481C1C}">
                <a14:useLocalDpi xmlns:a14="http://schemas.microsoft.com/office/drawing/2010/main" val="0"/>
              </a:ext>
            </a:extLst>
          </a:blip>
          <a:srcRect t="4272" b="4121"/>
          <a:stretch/>
        </p:blipFill>
        <p:spPr bwMode="auto">
          <a:xfrm>
            <a:off x="3563665" y="3598607"/>
            <a:ext cx="4575611" cy="223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4738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dirty="0"/>
              <a:t>Local airspaces</a:t>
            </a:r>
            <a:br>
              <a:rPr lang="en-US" dirty="0"/>
            </a:br>
            <a:r>
              <a:rPr lang="en-US" b="0" i="1" dirty="0"/>
              <a:t>unmanned aircraft systems in urban areas</a:t>
            </a:r>
            <a:endParaRPr lang="de-DE" dirty="0"/>
          </a:p>
        </p:txBody>
      </p:sp>
      <p:sp>
        <p:nvSpPr>
          <p:cNvPr id="9" name="Textplatzhalter 8"/>
          <p:cNvSpPr>
            <a:spLocks noGrp="1"/>
          </p:cNvSpPr>
          <p:nvPr>
            <p:ph type="body" sz="quarter" idx="10"/>
          </p:nvPr>
        </p:nvSpPr>
        <p:spPr/>
        <p:txBody>
          <a:bodyPr/>
          <a:lstStyle/>
          <a:p>
            <a:endParaRPr lang="de-DE"/>
          </a:p>
        </p:txBody>
      </p:sp>
      <p:sp>
        <p:nvSpPr>
          <p:cNvPr id="10" name="Textplatzhalter 9"/>
          <p:cNvSpPr>
            <a:spLocks noGrp="1"/>
          </p:cNvSpPr>
          <p:nvPr>
            <p:ph type="body" sz="quarter" idx="11"/>
          </p:nvPr>
        </p:nvSpPr>
        <p:spPr/>
        <p:txBody>
          <a:bodyPr/>
          <a:lstStyle/>
          <a:p>
            <a:r>
              <a:rPr lang="en-US" dirty="0"/>
              <a:t>Main features of drone operations:</a:t>
            </a:r>
          </a:p>
          <a:p>
            <a:pPr marL="285750" indent="-285750">
              <a:buFontTx/>
              <a:buChar char="-"/>
            </a:pPr>
            <a:r>
              <a:rPr lang="en-US" dirty="0"/>
              <a:t>Dynamic airspace planning, </a:t>
            </a:r>
          </a:p>
          <a:p>
            <a:pPr marL="285750" indent="-285750">
              <a:buFontTx/>
              <a:buChar char="-"/>
            </a:pPr>
            <a:r>
              <a:rPr lang="en-US" dirty="0"/>
              <a:t>UAS Highways for inter-zone UAV operations</a:t>
            </a:r>
            <a:endParaRPr lang="de-DE" dirty="0"/>
          </a:p>
        </p:txBody>
      </p:sp>
      <p:pic>
        <p:nvPicPr>
          <p:cNvPr id="4" name="Grafik 3"/>
          <p:cNvPicPr>
            <a:picLocks noChangeAspect="1"/>
          </p:cNvPicPr>
          <p:nvPr/>
        </p:nvPicPr>
        <p:blipFill>
          <a:blip r:embed="rId3"/>
          <a:stretch>
            <a:fillRect/>
          </a:stretch>
        </p:blipFill>
        <p:spPr>
          <a:xfrm>
            <a:off x="6466322" y="2796702"/>
            <a:ext cx="4989077" cy="2737629"/>
          </a:xfrm>
          <a:prstGeom prst="rect">
            <a:avLst/>
          </a:prstGeom>
        </p:spPr>
      </p:pic>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3" y="1484315"/>
            <a:ext cx="6141319" cy="4344984"/>
          </a:xfrm>
          <a:prstGeom prst="rect">
            <a:avLst/>
          </a:prstGeom>
        </p:spPr>
      </p:pic>
      <p:sp>
        <p:nvSpPr>
          <p:cNvPr id="12" name="Textfeld 11"/>
          <p:cNvSpPr txBox="1"/>
          <p:nvPr/>
        </p:nvSpPr>
        <p:spPr>
          <a:xfrm>
            <a:off x="0" y="5829299"/>
            <a:ext cx="11455399" cy="215444"/>
          </a:xfrm>
          <a:prstGeom prst="rect">
            <a:avLst/>
          </a:prstGeom>
          <a:noFill/>
        </p:spPr>
        <p:txBody>
          <a:bodyPr wrap="square" rtlCol="0">
            <a:spAutoFit/>
          </a:bodyPr>
          <a:lstStyle/>
          <a:p>
            <a:pPr algn="r"/>
            <a:r>
              <a:rPr lang="de-DE" sz="800" dirty="0"/>
              <a:t>[Kin </a:t>
            </a:r>
            <a:r>
              <a:rPr lang="de-DE" sz="800" dirty="0" err="1"/>
              <a:t>Huat</a:t>
            </a:r>
            <a:r>
              <a:rPr lang="de-DE" sz="800" dirty="0"/>
              <a:t> Low (2017). </a:t>
            </a:r>
            <a:r>
              <a:rPr lang="en-US" sz="800" dirty="0"/>
              <a:t>Framework for urban Traffic Management of Unmanned Aircraft System (</a:t>
            </a:r>
            <a:r>
              <a:rPr lang="en-US" sz="800" dirty="0" err="1"/>
              <a:t>uTM</a:t>
            </a:r>
            <a:r>
              <a:rPr lang="en-US" sz="800" dirty="0"/>
              <a:t>-UAS)]</a:t>
            </a:r>
            <a:endParaRPr lang="de-DE" sz="700" dirty="0"/>
          </a:p>
        </p:txBody>
      </p:sp>
      <p:sp>
        <p:nvSpPr>
          <p:cNvPr id="2" name="Rechteck 1"/>
          <p:cNvSpPr/>
          <p:nvPr/>
        </p:nvSpPr>
        <p:spPr>
          <a:xfrm>
            <a:off x="4320994" y="3258184"/>
            <a:ext cx="3550011" cy="341632"/>
          </a:xfrm>
          <a:prstGeom prst="rect">
            <a:avLst/>
          </a:prstGeom>
        </p:spPr>
        <p:txBody>
          <a:bodyPr wrap="none">
            <a:spAutoFit/>
          </a:bodyPr>
          <a:lstStyle/>
          <a:p>
            <a:r>
              <a:rPr lang="de-DE" dirty="0"/>
              <a:t>Flow </a:t>
            </a:r>
            <a:r>
              <a:rPr lang="de-DE" dirty="0" err="1"/>
              <a:t>oriented</a:t>
            </a:r>
            <a:r>
              <a:rPr lang="de-DE" dirty="0"/>
              <a:t> </a:t>
            </a:r>
            <a:r>
              <a:rPr lang="de-DE" dirty="0" err="1"/>
              <a:t>airspace</a:t>
            </a:r>
            <a:r>
              <a:rPr lang="de-DE" dirty="0"/>
              <a:t> </a:t>
            </a:r>
            <a:r>
              <a:rPr lang="de-DE" dirty="0" err="1"/>
              <a:t>structuring</a:t>
            </a:r>
            <a:r>
              <a:rPr lang="de-DE" dirty="0"/>
              <a:t> </a:t>
            </a:r>
          </a:p>
        </p:txBody>
      </p:sp>
      <p:sp>
        <p:nvSpPr>
          <p:cNvPr id="3" name="Rechteck 2"/>
          <p:cNvSpPr/>
          <p:nvPr/>
        </p:nvSpPr>
        <p:spPr>
          <a:xfrm>
            <a:off x="4320994" y="3258184"/>
            <a:ext cx="3550011" cy="341632"/>
          </a:xfrm>
          <a:prstGeom prst="rect">
            <a:avLst/>
          </a:prstGeom>
        </p:spPr>
        <p:txBody>
          <a:bodyPr wrap="none">
            <a:spAutoFit/>
          </a:bodyPr>
          <a:lstStyle/>
          <a:p>
            <a:r>
              <a:rPr lang="de-DE" dirty="0"/>
              <a:t>Flow </a:t>
            </a:r>
            <a:r>
              <a:rPr lang="de-DE" dirty="0" err="1"/>
              <a:t>oriented</a:t>
            </a:r>
            <a:r>
              <a:rPr lang="de-DE" dirty="0"/>
              <a:t> </a:t>
            </a:r>
            <a:r>
              <a:rPr lang="de-DE" dirty="0" err="1"/>
              <a:t>airspace</a:t>
            </a:r>
            <a:r>
              <a:rPr lang="de-DE" dirty="0"/>
              <a:t> </a:t>
            </a:r>
            <a:r>
              <a:rPr lang="de-DE" dirty="0" err="1"/>
              <a:t>structuring</a:t>
            </a:r>
            <a:r>
              <a:rPr lang="de-DE" dirty="0"/>
              <a:t> </a:t>
            </a:r>
          </a:p>
        </p:txBody>
      </p:sp>
    </p:spTree>
    <p:extLst>
      <p:ext uri="{BB962C8B-B14F-4D97-AF65-F5344CB8AC3E}">
        <p14:creationId xmlns:p14="http://schemas.microsoft.com/office/powerpoint/2010/main" val="367466045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Dynamic airspace </a:t>
            </a:r>
            <a:r>
              <a:rPr lang="en-US" dirty="0" err="1" smtClean="0"/>
              <a:t>sectorization</a:t>
            </a:r>
            <a:r>
              <a:rPr lang="en-US" dirty="0" smtClean="0"/>
              <a:t> (core areas)</a:t>
            </a:r>
            <a:br>
              <a:rPr lang="en-US" dirty="0" smtClean="0"/>
            </a:br>
            <a:r>
              <a:rPr lang="en-US" b="0" i="1" dirty="0" smtClean="0"/>
              <a:t>adapt to traffic changes balancing controller workload </a:t>
            </a:r>
            <a:endParaRPr lang="en-US" b="0" i="1" dirty="0"/>
          </a:p>
        </p:txBody>
      </p:sp>
      <p:sp>
        <p:nvSpPr>
          <p:cNvPr id="3" name="Inhaltsplatzhalter 2"/>
          <p:cNvSpPr>
            <a:spLocks noGrp="1"/>
          </p:cNvSpPr>
          <p:nvPr>
            <p:ph sz="quarter" idx="10"/>
          </p:nvPr>
        </p:nvSpPr>
        <p:spPr/>
        <p:txBody>
          <a:bodyPr/>
          <a:lstStyle/>
          <a:p>
            <a:endParaRPr lang="en-US"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398" t="2505" r="28807" b="2742"/>
          <a:stretch/>
        </p:blipFill>
        <p:spPr>
          <a:xfrm>
            <a:off x="2569195" y="1947905"/>
            <a:ext cx="2607132" cy="3140549"/>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428" t="2878" r="17222" b="3001"/>
          <a:stretch/>
        </p:blipFill>
        <p:spPr>
          <a:xfrm>
            <a:off x="5552414" y="1193334"/>
            <a:ext cx="3032776" cy="3119586"/>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469" t="2026" r="15905" b="44272"/>
          <a:stretch/>
        </p:blipFill>
        <p:spPr>
          <a:xfrm>
            <a:off x="6025579" y="4209226"/>
            <a:ext cx="3079684" cy="1779916"/>
          </a:xfrm>
          <a:prstGeom prst="rect">
            <a:avLst/>
          </a:prstGeom>
        </p:spPr>
      </p:pic>
      <p:pic>
        <p:nvPicPr>
          <p:cNvPr id="7" name="Grafik 6"/>
          <p:cNvPicPr>
            <a:picLocks noChangeAspect="1"/>
          </p:cNvPicPr>
          <p:nvPr/>
        </p:nvPicPr>
        <p:blipFill rotWithShape="1">
          <a:blip r:embed="rId6" cstate="print">
            <a:extLst>
              <a:ext uri="{28A0092B-C50C-407E-A947-70E740481C1C}">
                <a14:useLocalDpi xmlns:a14="http://schemas.microsoft.com/office/drawing/2010/main" val="0"/>
              </a:ext>
            </a:extLst>
          </a:blip>
          <a:srcRect l="632" t="2248" r="15422" b="19088"/>
          <a:stretch/>
        </p:blipFill>
        <p:spPr>
          <a:xfrm>
            <a:off x="8622719" y="1306870"/>
            <a:ext cx="3091492" cy="2607277"/>
          </a:xfrm>
          <a:prstGeom prst="rect">
            <a:avLst/>
          </a:prstGeom>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923" y="2942615"/>
            <a:ext cx="2072208" cy="137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ckige Klammer links/rechts 4"/>
          <p:cNvSpPr/>
          <p:nvPr/>
        </p:nvSpPr>
        <p:spPr>
          <a:xfrm>
            <a:off x="2425179" y="1181951"/>
            <a:ext cx="9474141" cy="4876260"/>
          </a:xfrm>
          <a:prstGeom prst="bracketPair">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feld 9"/>
          <p:cNvSpPr txBox="1"/>
          <p:nvPr/>
        </p:nvSpPr>
        <p:spPr>
          <a:xfrm>
            <a:off x="-54026" y="4453369"/>
            <a:ext cx="2479205" cy="840230"/>
          </a:xfrm>
          <a:prstGeom prst="rect">
            <a:avLst/>
          </a:prstGeom>
          <a:noFill/>
        </p:spPr>
        <p:txBody>
          <a:bodyPr wrap="none" rtlCol="0">
            <a:spAutoFit/>
          </a:bodyPr>
          <a:lstStyle/>
          <a:p>
            <a:r>
              <a:rPr lang="en-US" dirty="0" smtClean="0"/>
              <a:t>Maastricht/Amsterdam </a:t>
            </a:r>
          </a:p>
          <a:p>
            <a:pPr algn="ctr"/>
            <a:r>
              <a:rPr lang="en-US" dirty="0" smtClean="0"/>
              <a:t>Airspace (EDYYDUTA)</a:t>
            </a:r>
            <a:br>
              <a:rPr lang="en-US" dirty="0" smtClean="0"/>
            </a:br>
            <a:endParaRPr lang="en-US" dirty="0"/>
          </a:p>
        </p:txBody>
      </p:sp>
    </p:spTree>
    <p:extLst>
      <p:ext uri="{BB962C8B-B14F-4D97-AF65-F5344CB8AC3E}">
        <p14:creationId xmlns:p14="http://schemas.microsoft.com/office/powerpoint/2010/main" val="2333269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Defragmenting European Skies</a:t>
            </a:r>
          </a:p>
        </p:txBody>
      </p:sp>
      <p:pic>
        <p:nvPicPr>
          <p:cNvPr id="4" name="Picture 2" descr="Bildergebnis für FABs SESAR">
            <a:extLst>
              <a:ext uri="{FF2B5EF4-FFF2-40B4-BE49-F238E27FC236}">
                <a16:creationId xmlns:a16="http://schemas.microsoft.com/office/drawing/2014/main" id="{4FDB5565-B715-48F9-A6AD-3BA7CB5EC2F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5925025" y="1305713"/>
            <a:ext cx="6202834" cy="4380033"/>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2"/>
          <p:cNvSpPr txBox="1">
            <a:spLocks/>
          </p:cNvSpPr>
          <p:nvPr/>
        </p:nvSpPr>
        <p:spPr>
          <a:xfrm>
            <a:off x="879091" y="1276358"/>
            <a:ext cx="5047984" cy="4344987"/>
          </a:xfrm>
          <a:prstGeom prst="rect">
            <a:avLst/>
          </a:prstGeom>
          <a:ln>
            <a:noFill/>
          </a:ln>
        </p:spPr>
        <p:txBody>
          <a:bodyPr vert="horz" lIns="0" tIns="0" rIns="0" bIns="0" rtlCol="0">
            <a:noAutofit/>
          </a:bodyPr>
          <a:lstStyle>
            <a:lvl1pPr marL="0" indent="0" algn="l" defTabSz="914269" rtl="0" eaLnBrk="1" latinLnBrk="0" hangingPunct="1">
              <a:spcBef>
                <a:spcPts val="12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12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EU initiated regulation packages in order to </a:t>
            </a:r>
          </a:p>
          <a:p>
            <a:pPr marL="681692" lvl="1" indent="-285750">
              <a:buFont typeface="Symbol" panose="05050102010706020507" pitchFamily="18" charset="2"/>
              <a:buChar char="-"/>
            </a:pPr>
            <a:r>
              <a:rPr lang="en-US" dirty="0"/>
              <a:t>restructure European airspace </a:t>
            </a:r>
          </a:p>
          <a:p>
            <a:pPr marL="681692" lvl="1" indent="-285750">
              <a:buFont typeface="Symbol" panose="05050102010706020507" pitchFamily="18" charset="2"/>
              <a:buChar char="-"/>
            </a:pPr>
            <a:r>
              <a:rPr lang="en-US" dirty="0"/>
              <a:t>enlarge airspace capacity</a:t>
            </a:r>
          </a:p>
          <a:p>
            <a:pPr marL="681692" lvl="1" indent="-285750">
              <a:buFont typeface="Symbol" panose="05050102010706020507" pitchFamily="18" charset="2"/>
              <a:buChar char="-"/>
            </a:pPr>
            <a:r>
              <a:rPr lang="en-US" dirty="0"/>
              <a:t>increase the overall efficiency of the ATM system </a:t>
            </a:r>
          </a:p>
          <a:p>
            <a:pPr marL="681692" lvl="1" indent="-285750">
              <a:buFont typeface="Symbol" panose="05050102010706020507" pitchFamily="18" charset="2"/>
              <a:buChar char="-"/>
            </a:pPr>
            <a:r>
              <a:rPr lang="en-US" dirty="0"/>
              <a:t>enhance safety standards</a:t>
            </a:r>
          </a:p>
          <a:p>
            <a:pPr marL="285750" indent="-285750">
              <a:buFont typeface="Arial" charset="0"/>
              <a:buChar char="•"/>
            </a:pPr>
            <a:r>
              <a:rPr lang="en-US" dirty="0"/>
              <a:t>Features (sample)</a:t>
            </a:r>
          </a:p>
          <a:p>
            <a:pPr marL="681692" lvl="1" indent="-285750">
              <a:buFont typeface="Symbol" panose="05050102010706020507" pitchFamily="18" charset="2"/>
              <a:buChar char="-"/>
            </a:pPr>
            <a:r>
              <a:rPr lang="en-US" dirty="0"/>
              <a:t>Setting-up of cross-border functional airspace blocks (FABs)</a:t>
            </a:r>
          </a:p>
          <a:p>
            <a:pPr marL="681692" lvl="1" indent="-285750">
              <a:buFont typeface="Symbol" panose="05050102010706020507" pitchFamily="18" charset="2"/>
              <a:buChar char="-"/>
            </a:pPr>
            <a:r>
              <a:rPr lang="en-US" dirty="0"/>
              <a:t>Implementation of an European Upper Flight Information Region (UIR)</a:t>
            </a:r>
          </a:p>
          <a:p>
            <a:pPr marL="681692" lvl="1" indent="-285750">
              <a:buFont typeface="Symbol" panose="05050102010706020507" pitchFamily="18" charset="2"/>
              <a:buChar char="-"/>
            </a:pPr>
            <a:r>
              <a:rPr lang="en-US" dirty="0"/>
              <a:t>Harmonization of Flight level division level and of airspace classification, common principles and criteria for route &amp; sector design </a:t>
            </a:r>
          </a:p>
          <a:p>
            <a:pPr marL="681692" lvl="1" indent="-285750">
              <a:buFont typeface="Symbol" panose="05050102010706020507" pitchFamily="18" charset="2"/>
              <a:buChar char="-"/>
            </a:pPr>
            <a:r>
              <a:rPr lang="en-US" dirty="0"/>
              <a:t>Flexible Use of Airspace </a:t>
            </a:r>
            <a:r>
              <a:rPr lang="en-US" dirty="0" smtClean="0"/>
              <a:t>(FUA)</a:t>
            </a:r>
            <a:endParaRPr lang="en-US" dirty="0"/>
          </a:p>
          <a:p>
            <a:pPr marL="681692" lvl="1" indent="-285750">
              <a:buFont typeface="Symbol" panose="05050102010706020507" pitchFamily="18" charset="2"/>
              <a:buChar char="-"/>
            </a:pPr>
            <a:r>
              <a:rPr lang="en-US" dirty="0"/>
              <a:t>Rules for Air Traffic Flow Management </a:t>
            </a:r>
          </a:p>
        </p:txBody>
      </p:sp>
      <p:sp>
        <p:nvSpPr>
          <p:cNvPr id="6" name="Textfeld 5"/>
          <p:cNvSpPr txBox="1"/>
          <p:nvPr/>
        </p:nvSpPr>
        <p:spPr>
          <a:xfrm>
            <a:off x="5925025" y="5630066"/>
            <a:ext cx="5597609" cy="200055"/>
          </a:xfrm>
          <a:prstGeom prst="rect">
            <a:avLst/>
          </a:prstGeom>
          <a:noFill/>
        </p:spPr>
        <p:txBody>
          <a:bodyPr wrap="square" rtlCol="0">
            <a:spAutoFit/>
          </a:bodyPr>
          <a:lstStyle/>
          <a:p>
            <a:pPr algn="r"/>
            <a:r>
              <a:rPr lang="de-DE" sz="700" dirty="0"/>
              <a:t>(</a:t>
            </a:r>
            <a:r>
              <a:rPr lang="de-DE" sz="700" dirty="0" err="1" smtClean="0"/>
              <a:t>source</a:t>
            </a:r>
            <a:r>
              <a:rPr lang="de-DE" sz="700" dirty="0" smtClean="0"/>
              <a:t> EUROCONTROL</a:t>
            </a:r>
            <a:r>
              <a:rPr lang="de-DE" sz="700" dirty="0"/>
              <a:t>)</a:t>
            </a:r>
          </a:p>
        </p:txBody>
      </p:sp>
    </p:spTree>
    <p:extLst>
      <p:ext uri="{BB962C8B-B14F-4D97-AF65-F5344CB8AC3E}">
        <p14:creationId xmlns:p14="http://schemas.microsoft.com/office/powerpoint/2010/main" val="318907379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74328-9EED-4196-BEAE-173137579D77}"/>
              </a:ext>
            </a:extLst>
          </p:cNvPr>
          <p:cNvSpPr>
            <a:spLocks noGrp="1"/>
          </p:cNvSpPr>
          <p:nvPr>
            <p:ph type="title"/>
          </p:nvPr>
        </p:nvSpPr>
        <p:spPr/>
        <p:txBody>
          <a:bodyPr/>
          <a:lstStyle/>
          <a:p>
            <a:r>
              <a:rPr lang="de-DE" dirty="0"/>
              <a:t>Fragment(</a:t>
            </a:r>
            <a:r>
              <a:rPr lang="de-DE" dirty="0" err="1"/>
              <a:t>ation</a:t>
            </a:r>
            <a:r>
              <a:rPr lang="de-DE" dirty="0"/>
              <a:t>) – A </a:t>
            </a:r>
            <a:r>
              <a:rPr lang="de-DE" dirty="0" err="1"/>
              <a:t>part</a:t>
            </a:r>
            <a:r>
              <a:rPr lang="de-DE" dirty="0"/>
              <a:t> </a:t>
            </a:r>
            <a:r>
              <a:rPr lang="de-DE" dirty="0" err="1"/>
              <a:t>of</a:t>
            </a:r>
            <a:r>
              <a:rPr lang="de-DE" dirty="0"/>
              <a:t> </a:t>
            </a:r>
            <a:r>
              <a:rPr lang="de-DE" dirty="0" err="1"/>
              <a:t>the</a:t>
            </a:r>
            <a:r>
              <a:rPr lang="de-DE" dirty="0"/>
              <a:t> </a:t>
            </a:r>
            <a:r>
              <a:rPr lang="de-DE" dirty="0" err="1"/>
              <a:t>whole</a:t>
            </a:r>
            <a:endParaRPr lang="de-DE" dirty="0"/>
          </a:p>
        </p:txBody>
      </p:sp>
      <p:sp>
        <p:nvSpPr>
          <p:cNvPr id="3" name="Inhaltsplatzhalter 2">
            <a:extLst>
              <a:ext uri="{FF2B5EF4-FFF2-40B4-BE49-F238E27FC236}">
                <a16:creationId xmlns:a16="http://schemas.microsoft.com/office/drawing/2014/main" id="{8D09A41A-D6F3-4E98-B1AD-AD6D1B69218C}"/>
              </a:ext>
            </a:extLst>
          </p:cNvPr>
          <p:cNvSpPr>
            <a:spLocks noGrp="1"/>
          </p:cNvSpPr>
          <p:nvPr>
            <p:ph sz="quarter" idx="10"/>
          </p:nvPr>
        </p:nvSpPr>
        <p:spPr/>
        <p:txBody>
          <a:bodyPr/>
          <a:lstStyle/>
          <a:p>
            <a:r>
              <a:rPr lang="en-US" dirty="0"/>
              <a:t>In any technical system which does not run fully automated , humans act as supervisor, decision maker or steering and control element. </a:t>
            </a:r>
          </a:p>
          <a:p>
            <a:r>
              <a:rPr lang="en-US" dirty="0"/>
              <a:t>In ATM, we deal with a socio-technical system, which is also safety critical.</a:t>
            </a:r>
          </a:p>
          <a:p>
            <a:r>
              <a:rPr lang="en-US" dirty="0"/>
              <a:t>Humans only posses limited cognitive resources, so task and work load must be well under control to operate the system safely.</a:t>
            </a:r>
          </a:p>
          <a:p>
            <a:r>
              <a:rPr lang="en-US" dirty="0"/>
              <a:t>So the system must hold a unique area of responsibility. „Area“ is a manifold, typically considered as 3D element </a:t>
            </a:r>
          </a:p>
          <a:p>
            <a:r>
              <a:rPr lang="en-US" dirty="0"/>
              <a:t>Input Parameters: number of ATCOs on duty, number of expected controlled flight hours (demand)</a:t>
            </a:r>
          </a:p>
          <a:p>
            <a:r>
              <a:rPr lang="en-US" dirty="0"/>
              <a:t>Output Parameters: number of effectively controlled flight hours (throughput). Level of Service metrics (from delay to separation infringement counts). Performance </a:t>
            </a:r>
            <a:r>
              <a:rPr lang="en-US" i="1" dirty="0"/>
              <a:t>P </a:t>
            </a:r>
            <a:r>
              <a:rPr lang="en-US" dirty="0"/>
              <a:t>(to </a:t>
            </a:r>
            <a:r>
              <a:rPr lang="en-US" b="1" dirty="0" err="1"/>
              <a:t>p</a:t>
            </a:r>
            <a:r>
              <a:rPr lang="en-US" dirty="0" err="1"/>
              <a:t>riotize</a:t>
            </a:r>
            <a:r>
              <a:rPr lang="en-US" dirty="0"/>
              <a:t> and </a:t>
            </a:r>
            <a:r>
              <a:rPr lang="en-US" b="1" dirty="0"/>
              <a:t>s</a:t>
            </a:r>
            <a:r>
              <a:rPr lang="en-US" dirty="0"/>
              <a:t>equence) over time </a:t>
            </a:r>
            <a:r>
              <a:rPr lang="en-US" i="1" dirty="0"/>
              <a:t>t </a:t>
            </a:r>
            <a:r>
              <a:rPr lang="en-US" dirty="0"/>
              <a:t>to control flight </a:t>
            </a:r>
            <a:r>
              <a:rPr lang="en-US" i="1" dirty="0"/>
              <a:t>n</a:t>
            </a:r>
            <a:r>
              <a:rPr lang="en-US" dirty="0"/>
              <a:t>.</a:t>
            </a:r>
          </a:p>
          <a:p>
            <a:endParaRPr lang="en-US" dirty="0"/>
          </a:p>
          <a:p>
            <a:r>
              <a:rPr lang="en-US" dirty="0"/>
              <a:t>Efficiency then as rate of demand (at costs willing to pay) / throughput (at effective prices)</a:t>
            </a:r>
          </a:p>
          <a:p>
            <a:r>
              <a:rPr lang="en-US" dirty="0"/>
              <a:t>Set-Up of the area of responsibility = Sector (again starting from the 3 D perspective)</a:t>
            </a:r>
          </a:p>
          <a:p>
            <a:endParaRPr lang="en-US" dirty="0"/>
          </a:p>
        </p:txBody>
      </p:sp>
      <mc:AlternateContent xmlns:mc="http://schemas.openxmlformats.org/markup-compatibility/2006" xmlns:a14="http://schemas.microsoft.com/office/drawing/2010/main">
        <mc:Choice Requires="a14">
          <p:sp>
            <p:nvSpPr>
              <p:cNvPr id="5" name="Rechteck 4">
                <a:extLst>
                  <a:ext uri="{FF2B5EF4-FFF2-40B4-BE49-F238E27FC236}">
                    <a16:creationId xmlns:a16="http://schemas.microsoft.com/office/drawing/2014/main" id="{BBFB92EA-5A91-47B4-A672-681755CE46D9}"/>
                  </a:ext>
                </a:extLst>
              </p:cNvPr>
              <p:cNvSpPr/>
              <p:nvPr/>
            </p:nvSpPr>
            <p:spPr>
              <a:xfrm>
                <a:off x="1471392" y="4407678"/>
                <a:ext cx="1588576" cy="772969"/>
              </a:xfrm>
              <a:prstGeom prst="rect">
                <a:avLst/>
              </a:prstGeom>
            </p:spPr>
            <p:txBody>
              <a:bodyPr wrap="none">
                <a:spAutoFit/>
              </a:bodyPr>
              <a:lstStyle/>
              <a:p>
                <a:pPr algn="just">
                  <a:lnSpc>
                    <a:spcPct val="120000"/>
                  </a:lnSpc>
                  <a:spcAft>
                    <a:spcPts val="0"/>
                  </a:spcAft>
                </a:pPr>
                <a14:m>
                  <m:oMathPara xmlns:m="http://schemas.openxmlformats.org/officeDocument/2006/math">
                    <m:oMathParaPr>
                      <m:jc m:val="centerGroup"/>
                    </m:oMathParaPr>
                    <m:oMath xmlns:m="http://schemas.openxmlformats.org/officeDocument/2006/math">
                      <m:sSub>
                        <m:sSubPr>
                          <m:ctrlPr>
                            <a:rPr lang="de-DE" sz="1800" i="1" spc="20" smtClean="0">
                              <a:latin typeface="Cambria Math" panose="02040503050406030204" pitchFamily="18" charset="0"/>
                            </a:rPr>
                          </m:ctrlPr>
                        </m:sSubPr>
                        <m:e>
                          <m:r>
                            <a:rPr lang="de-DE" sz="1800" spc="20">
                              <a:latin typeface="Cambria Math" panose="02040503050406030204" pitchFamily="18" charset="0"/>
                            </a:rPr>
                            <m:t>𝑃</m:t>
                          </m:r>
                        </m:e>
                        <m:sub>
                          <m:r>
                            <a:rPr lang="de-DE" sz="1800" spc="20" smtClean="0">
                              <a:latin typeface="Cambria Math" panose="02040503050406030204" pitchFamily="18" charset="0"/>
                            </a:rPr>
                            <m:t>𝑃</m:t>
                          </m:r>
                          <m:r>
                            <a:rPr lang="de-DE" sz="1800" spc="20" smtClean="0">
                              <a:latin typeface="Cambria Math" panose="02040503050406030204" pitchFamily="18" charset="0"/>
                            </a:rPr>
                            <m:t>&amp;</m:t>
                          </m:r>
                          <m:r>
                            <a:rPr lang="de-DE" sz="1800" b="0" i="1" spc="20" smtClean="0">
                              <a:latin typeface="Cambria Math" panose="02040503050406030204" pitchFamily="18" charset="0"/>
                            </a:rPr>
                            <m:t>𝑆</m:t>
                          </m:r>
                        </m:sub>
                      </m:sSub>
                      <m:r>
                        <a:rPr lang="de-DE" sz="1800" spc="20">
                          <a:latin typeface="Cambria Math" panose="02040503050406030204" pitchFamily="18" charset="0"/>
                        </a:rPr>
                        <m:t>=</m:t>
                      </m:r>
                      <m:f>
                        <m:fPr>
                          <m:ctrlPr>
                            <a:rPr lang="de-DE" sz="1800" i="1" spc="20">
                              <a:latin typeface="Cambria Math" panose="02040503050406030204" pitchFamily="18" charset="0"/>
                            </a:rPr>
                          </m:ctrlPr>
                        </m:fPr>
                        <m:num>
                          <m:sSub>
                            <m:sSubPr>
                              <m:ctrlPr>
                                <a:rPr lang="de-DE" sz="1800" i="1" spc="20">
                                  <a:latin typeface="Cambria Math" panose="02040503050406030204" pitchFamily="18" charset="0"/>
                                </a:rPr>
                              </m:ctrlPr>
                            </m:sSubPr>
                            <m:e>
                              <m:r>
                                <a:rPr lang="de-DE" sz="1800" spc="20">
                                  <a:latin typeface="Cambria Math" panose="02040503050406030204" pitchFamily="18" charset="0"/>
                                </a:rPr>
                                <m:t>𝑄</m:t>
                              </m:r>
                            </m:e>
                            <m:sub>
                              <m:r>
                                <a:rPr lang="de-DE" sz="1800" spc="20">
                                  <a:latin typeface="Cambria Math" panose="02040503050406030204" pitchFamily="18" charset="0"/>
                                </a:rPr>
                                <m:t>𝑃</m:t>
                              </m:r>
                              <m:r>
                                <a:rPr lang="de-DE" sz="1800" spc="20">
                                  <a:latin typeface="Cambria Math" panose="02040503050406030204" pitchFamily="18" charset="0"/>
                                </a:rPr>
                                <m:t>&amp;</m:t>
                              </m:r>
                              <m:r>
                                <a:rPr lang="de-DE" sz="1800" spc="20">
                                  <a:latin typeface="Cambria Math" panose="02040503050406030204" pitchFamily="18" charset="0"/>
                                </a:rPr>
                                <m:t>𝑆</m:t>
                              </m:r>
                            </m:sub>
                          </m:sSub>
                        </m:num>
                        <m:den>
                          <m:sSub>
                            <m:sSubPr>
                              <m:ctrlPr>
                                <a:rPr lang="de-DE" sz="1800" i="1" spc="20">
                                  <a:latin typeface="Cambria Math" panose="02040503050406030204" pitchFamily="18" charset="0"/>
                                </a:rPr>
                              </m:ctrlPr>
                            </m:sSubPr>
                            <m:e>
                              <m:r>
                                <a:rPr lang="de-DE" sz="1800" spc="20">
                                  <a:latin typeface="Cambria Math" panose="02040503050406030204" pitchFamily="18" charset="0"/>
                                </a:rPr>
                                <m:t>𝑡</m:t>
                              </m:r>
                            </m:e>
                            <m:sub>
                              <m:r>
                                <a:rPr lang="de-DE" sz="1800" spc="20">
                                  <a:latin typeface="Cambria Math" panose="02040503050406030204" pitchFamily="18" charset="0"/>
                                </a:rPr>
                                <m:t>𝑛</m:t>
                              </m:r>
                            </m:sub>
                          </m:sSub>
                        </m:den>
                      </m:f>
                      <m:r>
                        <a:rPr lang="de-DE" sz="1800" spc="20">
                          <a:latin typeface="Cambria Math" panose="02040503050406030204" pitchFamily="18" charset="0"/>
                        </a:rPr>
                        <m:t>.</m:t>
                      </m:r>
                    </m:oMath>
                  </m:oMathPara>
                </a14:m>
                <a:endParaRPr lang="de-DE" sz="1800" spc="2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hteck 4">
                <a:extLst>
                  <a:ext uri="{FF2B5EF4-FFF2-40B4-BE49-F238E27FC236}">
                    <a16:creationId xmlns:a16="http://schemas.microsoft.com/office/drawing/2014/main" id="{BBFB92EA-5A91-47B4-A672-681755CE46D9}"/>
                  </a:ext>
                </a:extLst>
              </p:cNvPr>
              <p:cNvSpPr>
                <a:spLocks noRot="1" noChangeAspect="1" noMove="1" noResize="1" noEditPoints="1" noAdjustHandles="1" noChangeArrowheads="1" noChangeShapeType="1" noTextEdit="1"/>
              </p:cNvSpPr>
              <p:nvPr/>
            </p:nvSpPr>
            <p:spPr>
              <a:xfrm>
                <a:off x="1471392" y="4407678"/>
                <a:ext cx="1588576" cy="772969"/>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4189205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D8446-8B65-443B-9587-7948411C0D15}"/>
              </a:ext>
            </a:extLst>
          </p:cNvPr>
          <p:cNvSpPr>
            <a:spLocks noGrp="1"/>
          </p:cNvSpPr>
          <p:nvPr>
            <p:ph type="title"/>
          </p:nvPr>
        </p:nvSpPr>
        <p:spPr/>
        <p:txBody>
          <a:bodyPr/>
          <a:lstStyle/>
          <a:p>
            <a:r>
              <a:rPr lang="en-US" dirty="0" smtClean="0"/>
              <a:t>The right “fragment” – Correlation between </a:t>
            </a:r>
            <a:r>
              <a:rPr lang="en-US" dirty="0" smtClean="0"/>
              <a:t>Workload </a:t>
            </a:r>
            <a:r>
              <a:rPr lang="en-US" dirty="0" smtClean="0"/>
              <a:t>and traffic (1)</a:t>
            </a:r>
            <a:endParaRPr lang="en-US" dirty="0"/>
          </a:p>
        </p:txBody>
      </p:sp>
      <p:sp>
        <p:nvSpPr>
          <p:cNvPr id="3" name="Inhaltsplatzhalter 2">
            <a:extLst>
              <a:ext uri="{FF2B5EF4-FFF2-40B4-BE49-F238E27FC236}">
                <a16:creationId xmlns:a16="http://schemas.microsoft.com/office/drawing/2014/main" id="{2C3AC0D7-C49A-4F61-A12B-B6080D4A9AEF}"/>
              </a:ext>
            </a:extLst>
          </p:cNvPr>
          <p:cNvSpPr>
            <a:spLocks noGrp="1"/>
          </p:cNvSpPr>
          <p:nvPr>
            <p:ph sz="quarter" idx="10"/>
          </p:nvPr>
        </p:nvSpPr>
        <p:spPr/>
        <p:txBody>
          <a:bodyPr/>
          <a:lstStyle/>
          <a:p>
            <a:endParaRPr lang="en-US" dirty="0"/>
          </a:p>
        </p:txBody>
      </p:sp>
      <p:sp>
        <p:nvSpPr>
          <p:cNvPr id="6" name="Rechteck 5">
            <a:extLst>
              <a:ext uri="{FF2B5EF4-FFF2-40B4-BE49-F238E27FC236}">
                <a16:creationId xmlns:a16="http://schemas.microsoft.com/office/drawing/2014/main" id="{F64548B1-B428-4DA9-9CF7-9ECDFB6759CA}"/>
              </a:ext>
            </a:extLst>
          </p:cNvPr>
          <p:cNvSpPr/>
          <p:nvPr/>
        </p:nvSpPr>
        <p:spPr>
          <a:xfrm>
            <a:off x="1455997" y="5160853"/>
            <a:ext cx="6096000" cy="646331"/>
          </a:xfrm>
          <a:prstGeom prst="rect">
            <a:avLst/>
          </a:prstGeom>
        </p:spPr>
        <p:txBody>
          <a:bodyPr>
            <a:spAutoFit/>
          </a:bodyPr>
          <a:lstStyle/>
          <a:p>
            <a:r>
              <a:rPr lang="en-US" sz="1800" dirty="0">
                <a:latin typeface="Arial" panose="020B0604020202020204" pitchFamily="34" charset="0"/>
              </a:rPr>
              <a:t>Mental and Physical Process Required in Air Traffic Control (Pawlak, 1996)</a:t>
            </a:r>
            <a:endParaRPr lang="en-US" dirty="0"/>
          </a:p>
        </p:txBody>
      </p:sp>
      <p:sp>
        <p:nvSpPr>
          <p:cNvPr id="7" name="Rechteck 6">
            <a:extLst>
              <a:ext uri="{FF2B5EF4-FFF2-40B4-BE49-F238E27FC236}">
                <a16:creationId xmlns:a16="http://schemas.microsoft.com/office/drawing/2014/main" id="{D7C632D8-1DF2-451C-8047-7713429199AA}"/>
              </a:ext>
            </a:extLst>
          </p:cNvPr>
          <p:cNvSpPr/>
          <p:nvPr/>
        </p:nvSpPr>
        <p:spPr>
          <a:xfrm>
            <a:off x="7313097" y="3746966"/>
            <a:ext cx="3927028" cy="646331"/>
          </a:xfrm>
          <a:prstGeom prst="rect">
            <a:avLst/>
          </a:prstGeom>
        </p:spPr>
        <p:txBody>
          <a:bodyPr wrap="square">
            <a:spAutoFit/>
          </a:bodyPr>
          <a:lstStyle/>
          <a:p>
            <a:r>
              <a:rPr lang="en-US" sz="1800" dirty="0">
                <a:latin typeface="Arial" panose="020B0604020202020204" pitchFamily="34" charset="0"/>
              </a:rPr>
              <a:t>Closed-loop model of ATCO </a:t>
            </a:r>
            <a:br>
              <a:rPr lang="en-US" sz="1800" dirty="0">
                <a:latin typeface="Arial" panose="020B0604020202020204" pitchFamily="34" charset="0"/>
              </a:rPr>
            </a:br>
            <a:r>
              <a:rPr lang="en-US" sz="1800" dirty="0">
                <a:latin typeface="Arial" panose="020B0604020202020204" pitchFamily="34" charset="0"/>
              </a:rPr>
              <a:t>mental workload (</a:t>
            </a:r>
            <a:r>
              <a:rPr lang="en-US" sz="1800" dirty="0" err="1">
                <a:latin typeface="Arial" panose="020B0604020202020204" pitchFamily="34" charset="0"/>
              </a:rPr>
              <a:t>Sperandio</a:t>
            </a:r>
            <a:r>
              <a:rPr lang="en-US" sz="1800" dirty="0">
                <a:latin typeface="Arial" panose="020B0604020202020204" pitchFamily="34" charset="0"/>
              </a:rPr>
              <a:t> 1971)</a:t>
            </a:r>
            <a:endParaRPr lang="en-US" dirty="0"/>
          </a:p>
        </p:txBody>
      </p:sp>
      <p:pic>
        <p:nvPicPr>
          <p:cNvPr id="8" name="Picture 7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0036" y="1941869"/>
            <a:ext cx="4686300" cy="1676400"/>
          </a:xfrm>
          <a:prstGeom prst="rect">
            <a:avLst/>
          </a:prstGeom>
          <a:noFill/>
          <a:ln>
            <a:noFill/>
          </a:ln>
        </p:spPr>
      </p:pic>
      <p:pic>
        <p:nvPicPr>
          <p:cNvPr id="9" name="Picture 7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1333500"/>
            <a:ext cx="6056311" cy="3795713"/>
          </a:xfrm>
          <a:prstGeom prst="rect">
            <a:avLst/>
          </a:prstGeom>
          <a:noFill/>
          <a:ln>
            <a:noFill/>
          </a:ln>
        </p:spPr>
      </p:pic>
    </p:spTree>
    <p:extLst>
      <p:ext uri="{BB962C8B-B14F-4D97-AF65-F5344CB8AC3E}">
        <p14:creationId xmlns:p14="http://schemas.microsoft.com/office/powerpoint/2010/main" val="139167285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1F7B3-C9CE-4DC8-85D9-7E09ACDD80B6}"/>
              </a:ext>
            </a:extLst>
          </p:cNvPr>
          <p:cNvSpPr>
            <a:spLocks noGrp="1"/>
          </p:cNvSpPr>
          <p:nvPr>
            <p:ph type="title"/>
          </p:nvPr>
        </p:nvSpPr>
        <p:spPr/>
        <p:txBody>
          <a:bodyPr/>
          <a:lstStyle/>
          <a:p>
            <a:r>
              <a:rPr lang="en-US" dirty="0"/>
              <a:t>The right “fragment” – Correlation between </a:t>
            </a:r>
            <a:r>
              <a:rPr lang="en-US" dirty="0" smtClean="0"/>
              <a:t>Workload </a:t>
            </a:r>
            <a:r>
              <a:rPr lang="en-US" dirty="0"/>
              <a:t>and traffic </a:t>
            </a:r>
            <a:r>
              <a:rPr lang="en-US" dirty="0" smtClean="0"/>
              <a:t>(2)</a:t>
            </a:r>
            <a:endParaRPr lang="en-US" dirty="0"/>
          </a:p>
        </p:txBody>
      </p:sp>
      <p:sp>
        <p:nvSpPr>
          <p:cNvPr id="3" name="Inhaltsplatzhalter 2">
            <a:extLst>
              <a:ext uri="{FF2B5EF4-FFF2-40B4-BE49-F238E27FC236}">
                <a16:creationId xmlns:a16="http://schemas.microsoft.com/office/drawing/2014/main" id="{A799FEDC-2AD5-4A16-B0FC-B0DE6C70E328}"/>
              </a:ext>
            </a:extLst>
          </p:cNvPr>
          <p:cNvSpPr>
            <a:spLocks noGrp="1"/>
          </p:cNvSpPr>
          <p:nvPr>
            <p:ph sz="quarter" idx="10"/>
          </p:nvPr>
        </p:nvSpPr>
        <p:spPr/>
        <p:txBody>
          <a:bodyPr/>
          <a:lstStyle/>
          <a:p>
            <a:endParaRPr lang="en-US" dirty="0"/>
          </a:p>
        </p:txBody>
      </p:sp>
      <p:grpSp>
        <p:nvGrpSpPr>
          <p:cNvPr id="6" name="Group 44"/>
          <p:cNvGrpSpPr/>
          <p:nvPr/>
        </p:nvGrpSpPr>
        <p:grpSpPr>
          <a:xfrm>
            <a:off x="1563330" y="1545708"/>
            <a:ext cx="9276122" cy="4017384"/>
            <a:chOff x="0" y="0"/>
            <a:chExt cx="5829300" cy="3180465"/>
          </a:xfrm>
        </p:grpSpPr>
        <p:sp>
          <p:nvSpPr>
            <p:cNvPr id="7" name="Text Box 2"/>
            <p:cNvSpPr txBox="1">
              <a:spLocks noChangeArrowheads="1"/>
            </p:cNvSpPr>
            <p:nvPr/>
          </p:nvSpPr>
          <p:spPr bwMode="auto">
            <a:xfrm>
              <a:off x="0" y="2552700"/>
              <a:ext cx="1066800" cy="55112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n-US" sz="1000">
                  <a:effectLst/>
                  <a:latin typeface="Arial" panose="020B0604020202020204" pitchFamily="34" charset="0"/>
                  <a:ea typeface="Times New Roman" panose="02020603050405020304" pitchFamily="18" charset="0"/>
                </a:rPr>
                <a:t>System factors</a:t>
              </a:r>
              <a:endParaRPr lang="de-DE" sz="1200">
                <a:effectLst/>
                <a:latin typeface="Times New Roman" panose="02020603050405020304" pitchFamily="18" charset="0"/>
                <a:ea typeface="Times New Roman" panose="02020603050405020304" pitchFamily="18" charset="0"/>
              </a:endParaRPr>
            </a:p>
          </p:txBody>
        </p:sp>
        <p:grpSp>
          <p:nvGrpSpPr>
            <p:cNvPr id="8" name="Group 46"/>
            <p:cNvGrpSpPr/>
            <p:nvPr/>
          </p:nvGrpSpPr>
          <p:grpSpPr>
            <a:xfrm>
              <a:off x="19050" y="0"/>
              <a:ext cx="5810250" cy="3180465"/>
              <a:chOff x="0" y="0"/>
              <a:chExt cx="5810250" cy="3180465"/>
            </a:xfrm>
          </p:grpSpPr>
          <p:grpSp>
            <p:nvGrpSpPr>
              <p:cNvPr id="9" name="Group 47"/>
              <p:cNvGrpSpPr/>
              <p:nvPr/>
            </p:nvGrpSpPr>
            <p:grpSpPr>
              <a:xfrm>
                <a:off x="0" y="0"/>
                <a:ext cx="5810250" cy="2457450"/>
                <a:chOff x="0" y="0"/>
                <a:chExt cx="5810250" cy="2457450"/>
              </a:xfrm>
            </p:grpSpPr>
            <p:sp>
              <p:nvSpPr>
                <p:cNvPr id="11" name="Right Arrow Callout 49"/>
                <p:cNvSpPr/>
                <p:nvPr/>
              </p:nvSpPr>
              <p:spPr>
                <a:xfrm>
                  <a:off x="1762125" y="962025"/>
                  <a:ext cx="1152525" cy="523875"/>
                </a:xfrm>
                <a:prstGeom prst="rightArrowCallout">
                  <a:avLst>
                    <a:gd name="adj1" fmla="val 25000"/>
                    <a:gd name="adj2" fmla="val 25000"/>
                    <a:gd name="adj3" fmla="val 25000"/>
                    <a:gd name="adj4" fmla="val 7990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b="1">
                      <a:effectLst/>
                      <a:latin typeface="Arial" panose="020B0604020202020204" pitchFamily="34" charset="0"/>
                      <a:ea typeface="Times New Roman" panose="02020603050405020304" pitchFamily="18" charset="0"/>
                    </a:rPr>
                    <a:t>TASKLOAD</a:t>
                  </a:r>
                  <a:endParaRPr lang="de-DE" sz="1200">
                    <a:effectLst/>
                    <a:latin typeface="Times New Roman" panose="02020603050405020304" pitchFamily="18" charset="0"/>
                    <a:ea typeface="Times New Roman" panose="02020603050405020304" pitchFamily="18" charset="0"/>
                  </a:endParaRPr>
                </a:p>
              </p:txBody>
            </p:sp>
            <p:sp>
              <p:nvSpPr>
                <p:cNvPr id="12" name="Rectangle 50"/>
                <p:cNvSpPr/>
                <p:nvPr/>
              </p:nvSpPr>
              <p:spPr>
                <a:xfrm>
                  <a:off x="4762500" y="933450"/>
                  <a:ext cx="1047750" cy="552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000" b="1">
                      <a:effectLst/>
                      <a:latin typeface="Arial" panose="020B0604020202020204" pitchFamily="34" charset="0"/>
                      <a:ea typeface="Times New Roman" panose="02020603050405020304" pitchFamily="18" charset="0"/>
                    </a:rPr>
                    <a:t>WORKLOAD</a:t>
                  </a:r>
                  <a:endParaRPr lang="de-DE" sz="1200">
                    <a:effectLst/>
                    <a:latin typeface="Times New Roman" panose="02020603050405020304" pitchFamily="18" charset="0"/>
                    <a:ea typeface="Times New Roman" panose="02020603050405020304" pitchFamily="18" charset="0"/>
                  </a:endParaRPr>
                </a:p>
              </p:txBody>
            </p:sp>
            <p:grpSp>
              <p:nvGrpSpPr>
                <p:cNvPr id="13" name="Group 51"/>
                <p:cNvGrpSpPr/>
                <p:nvPr/>
              </p:nvGrpSpPr>
              <p:grpSpPr>
                <a:xfrm>
                  <a:off x="0" y="0"/>
                  <a:ext cx="1676400" cy="2447925"/>
                  <a:chOff x="0" y="0"/>
                  <a:chExt cx="1676400" cy="2447925"/>
                </a:xfrm>
              </p:grpSpPr>
              <p:sp>
                <p:nvSpPr>
                  <p:cNvPr id="21" name="Right Arrow Callout 53"/>
                  <p:cNvSpPr/>
                  <p:nvPr/>
                </p:nvSpPr>
                <p:spPr>
                  <a:xfrm>
                    <a:off x="0" y="0"/>
                    <a:ext cx="1676400" cy="2447925"/>
                  </a:xfrm>
                  <a:prstGeom prst="rightArrowCallout">
                    <a:avLst>
                      <a:gd name="adj1" fmla="val 9091"/>
                      <a:gd name="adj2" fmla="val 11931"/>
                      <a:gd name="adj3" fmla="val 13637"/>
                      <a:gd name="adj4" fmla="val 64977"/>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22" name="Group 54"/>
                  <p:cNvGrpSpPr/>
                  <p:nvPr/>
                </p:nvGrpSpPr>
                <p:grpSpPr>
                  <a:xfrm>
                    <a:off x="66675" y="57150"/>
                    <a:ext cx="933450" cy="2238375"/>
                    <a:chOff x="0" y="0"/>
                    <a:chExt cx="933450" cy="2238375"/>
                  </a:xfrm>
                </p:grpSpPr>
                <p:sp>
                  <p:nvSpPr>
                    <p:cNvPr id="23" name="Text Box 2"/>
                    <p:cNvSpPr txBox="1">
                      <a:spLocks noChangeArrowheads="1"/>
                    </p:cNvSpPr>
                    <p:nvPr/>
                  </p:nvSpPr>
                  <p:spPr bwMode="auto">
                    <a:xfrm>
                      <a:off x="0" y="0"/>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dirty="0">
                          <a:effectLst/>
                          <a:latin typeface="Arial" panose="020B0604020202020204" pitchFamily="34" charset="0"/>
                          <a:ea typeface="Times New Roman" panose="02020603050405020304" pitchFamily="18" charset="0"/>
                        </a:rPr>
                        <a:t>Airspace</a:t>
                      </a:r>
                      <a:endParaRPr lang="de-DE"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Arial" panose="020B0604020202020204" pitchFamily="34" charset="0"/>
                          <a:ea typeface="Times New Roman" panose="02020603050405020304" pitchFamily="18" charset="0"/>
                        </a:rPr>
                        <a:t>demands</a:t>
                      </a:r>
                      <a:endParaRPr lang="de-DE" sz="1200" dirty="0">
                        <a:effectLst/>
                        <a:latin typeface="Times New Roman" panose="02020603050405020304" pitchFamily="18" charset="0"/>
                        <a:ea typeface="Times New Roman" panose="02020603050405020304" pitchFamily="18" charset="0"/>
                      </a:endParaRPr>
                    </a:p>
                  </p:txBody>
                </p:sp>
                <p:sp>
                  <p:nvSpPr>
                    <p:cNvPr id="24" name="Text Box 2"/>
                    <p:cNvSpPr txBox="1">
                      <a:spLocks noChangeArrowheads="1"/>
                    </p:cNvSpPr>
                    <p:nvPr/>
                  </p:nvSpPr>
                  <p:spPr bwMode="auto">
                    <a:xfrm>
                      <a:off x="0" y="600075"/>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a:effectLst/>
                          <a:latin typeface="Arial" panose="020B0604020202020204" pitchFamily="34" charset="0"/>
                          <a:ea typeface="Times New Roman" panose="02020603050405020304" pitchFamily="18" charset="0"/>
                        </a:rPr>
                        <a:t>Interface</a:t>
                      </a:r>
                      <a:endParaRPr lang="de-DE" sz="1200">
                        <a:effectLst/>
                        <a:latin typeface="Times New Roman" panose="02020603050405020304" pitchFamily="18" charset="0"/>
                        <a:ea typeface="Times New Roman" panose="02020603050405020304" pitchFamily="18" charset="0"/>
                      </a:endParaRPr>
                    </a:p>
                    <a:p>
                      <a:pPr algn="ctr">
                        <a:spcAft>
                          <a:spcPts val="0"/>
                        </a:spcAft>
                      </a:pPr>
                      <a:r>
                        <a:rPr lang="en-GB" sz="1000">
                          <a:effectLst/>
                          <a:latin typeface="Arial" panose="020B0604020202020204" pitchFamily="34" charset="0"/>
                          <a:ea typeface="Times New Roman" panose="02020603050405020304" pitchFamily="18" charset="0"/>
                        </a:rPr>
                        <a:t>demands</a:t>
                      </a:r>
                      <a:endParaRPr lang="de-DE" sz="1200">
                        <a:effectLst/>
                        <a:latin typeface="Times New Roman" panose="02020603050405020304" pitchFamily="18" charset="0"/>
                        <a:ea typeface="Times New Roman" panose="02020603050405020304" pitchFamily="18" charset="0"/>
                      </a:endParaRPr>
                    </a:p>
                  </p:txBody>
                </p:sp>
                <p:sp>
                  <p:nvSpPr>
                    <p:cNvPr id="25" name="Text Box 2"/>
                    <p:cNvSpPr txBox="1">
                      <a:spLocks noChangeArrowheads="1"/>
                    </p:cNvSpPr>
                    <p:nvPr/>
                  </p:nvSpPr>
                  <p:spPr bwMode="auto">
                    <a:xfrm>
                      <a:off x="0" y="1171575"/>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dirty="0">
                          <a:effectLst/>
                          <a:latin typeface="Arial" panose="020B0604020202020204" pitchFamily="34" charset="0"/>
                          <a:ea typeface="Times New Roman" panose="02020603050405020304" pitchFamily="18" charset="0"/>
                        </a:rPr>
                        <a:t>Other task</a:t>
                      </a:r>
                      <a:endParaRPr lang="de-DE"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Arial" panose="020B0604020202020204" pitchFamily="34" charset="0"/>
                          <a:ea typeface="Times New Roman" panose="02020603050405020304" pitchFamily="18" charset="0"/>
                        </a:rPr>
                        <a:t>demands</a:t>
                      </a:r>
                      <a:endParaRPr lang="de-DE" sz="1200" dirty="0">
                        <a:effectLst/>
                        <a:latin typeface="Times New Roman" panose="02020603050405020304" pitchFamily="18" charset="0"/>
                        <a:ea typeface="Times New Roman" panose="02020603050405020304" pitchFamily="18" charset="0"/>
                      </a:endParaRPr>
                    </a:p>
                  </p:txBody>
                </p:sp>
                <p:sp>
                  <p:nvSpPr>
                    <p:cNvPr id="26" name="Text Box 2"/>
                    <p:cNvSpPr txBox="1">
                      <a:spLocks noChangeArrowheads="1"/>
                    </p:cNvSpPr>
                    <p:nvPr/>
                  </p:nvSpPr>
                  <p:spPr bwMode="auto">
                    <a:xfrm>
                      <a:off x="0" y="1743075"/>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a:effectLst/>
                          <a:latin typeface="Arial" panose="020B0604020202020204" pitchFamily="34" charset="0"/>
                          <a:ea typeface="Times New Roman" panose="02020603050405020304" pitchFamily="18" charset="0"/>
                        </a:rPr>
                        <a:t>Etc.</a:t>
                      </a:r>
                      <a:endParaRPr lang="de-DE" sz="1200">
                        <a:effectLst/>
                        <a:latin typeface="Times New Roman" panose="02020603050405020304" pitchFamily="18" charset="0"/>
                        <a:ea typeface="Times New Roman" panose="02020603050405020304" pitchFamily="18" charset="0"/>
                      </a:endParaRPr>
                    </a:p>
                  </p:txBody>
                </p:sp>
              </p:grpSp>
            </p:grpSp>
            <p:grpSp>
              <p:nvGrpSpPr>
                <p:cNvPr id="14" name="Group 59"/>
                <p:cNvGrpSpPr/>
                <p:nvPr/>
              </p:nvGrpSpPr>
              <p:grpSpPr>
                <a:xfrm>
                  <a:off x="2990850" y="9525"/>
                  <a:ext cx="1676400" cy="2447925"/>
                  <a:chOff x="0" y="0"/>
                  <a:chExt cx="1676400" cy="2447925"/>
                </a:xfrm>
              </p:grpSpPr>
              <p:sp>
                <p:nvSpPr>
                  <p:cNvPr id="15" name="Right Arrow Callout 60"/>
                  <p:cNvSpPr/>
                  <p:nvPr/>
                </p:nvSpPr>
                <p:spPr>
                  <a:xfrm>
                    <a:off x="0" y="0"/>
                    <a:ext cx="1676400" cy="2447925"/>
                  </a:xfrm>
                  <a:prstGeom prst="rightArrowCallout">
                    <a:avLst>
                      <a:gd name="adj1" fmla="val 9091"/>
                      <a:gd name="adj2" fmla="val 11931"/>
                      <a:gd name="adj3" fmla="val 13637"/>
                      <a:gd name="adj4" fmla="val 64977"/>
                    </a:avLst>
                  </a:prstGeom>
                  <a:solidFill>
                    <a:srgbClr val="4BACC6"/>
                  </a:solidFill>
                  <a:ln w="25400" cap="flat" cmpd="sng" algn="ctr">
                    <a:solidFill>
                      <a:srgbClr val="4BACC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6" name="Group 61"/>
                  <p:cNvGrpSpPr/>
                  <p:nvPr/>
                </p:nvGrpSpPr>
                <p:grpSpPr>
                  <a:xfrm>
                    <a:off x="76200" y="114300"/>
                    <a:ext cx="933450" cy="2238375"/>
                    <a:chOff x="9525" y="0"/>
                    <a:chExt cx="933450" cy="2238375"/>
                  </a:xfrm>
                </p:grpSpPr>
                <p:sp>
                  <p:nvSpPr>
                    <p:cNvPr id="17" name="Text Box 2"/>
                    <p:cNvSpPr txBox="1">
                      <a:spLocks noChangeArrowheads="1"/>
                    </p:cNvSpPr>
                    <p:nvPr/>
                  </p:nvSpPr>
                  <p:spPr bwMode="auto">
                    <a:xfrm>
                      <a:off x="9525" y="0"/>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a:effectLst/>
                          <a:latin typeface="Arial" panose="020B0604020202020204" pitchFamily="34" charset="0"/>
                          <a:ea typeface="Times New Roman" panose="02020603050405020304" pitchFamily="18" charset="0"/>
                        </a:rPr>
                        <a:t>Skill</a:t>
                      </a:r>
                      <a:endParaRPr lang="de-DE" sz="1200">
                        <a:effectLst/>
                        <a:latin typeface="Times New Roman" panose="02020603050405020304" pitchFamily="18" charset="0"/>
                        <a:ea typeface="Times New Roman" panose="02020603050405020304" pitchFamily="18" charset="0"/>
                      </a:endParaRPr>
                    </a:p>
                  </p:txBody>
                </p:sp>
                <p:sp>
                  <p:nvSpPr>
                    <p:cNvPr id="18" name="Text Box 2"/>
                    <p:cNvSpPr txBox="1">
                      <a:spLocks noChangeArrowheads="1"/>
                    </p:cNvSpPr>
                    <p:nvPr/>
                  </p:nvSpPr>
                  <p:spPr bwMode="auto">
                    <a:xfrm>
                      <a:off x="9525" y="600075"/>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a:effectLst/>
                          <a:latin typeface="Arial" panose="020B0604020202020204" pitchFamily="34" charset="0"/>
                          <a:ea typeface="Times New Roman" panose="02020603050405020304" pitchFamily="18" charset="0"/>
                        </a:rPr>
                        <a:t>Strategy</a:t>
                      </a:r>
                      <a:endParaRPr lang="de-DE" sz="1200">
                        <a:effectLst/>
                        <a:latin typeface="Times New Roman" panose="02020603050405020304" pitchFamily="18" charset="0"/>
                        <a:ea typeface="Times New Roman" panose="02020603050405020304" pitchFamily="18" charset="0"/>
                      </a:endParaRPr>
                    </a:p>
                  </p:txBody>
                </p:sp>
                <p:sp>
                  <p:nvSpPr>
                    <p:cNvPr id="19" name="Text Box 2"/>
                    <p:cNvSpPr txBox="1">
                      <a:spLocks noChangeArrowheads="1"/>
                    </p:cNvSpPr>
                    <p:nvPr/>
                  </p:nvSpPr>
                  <p:spPr bwMode="auto">
                    <a:xfrm>
                      <a:off x="9525" y="1171575"/>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indent="90170" algn="ctr">
                        <a:spcAft>
                          <a:spcPts val="0"/>
                        </a:spcAft>
                      </a:pPr>
                      <a:r>
                        <a:rPr lang="en-GB" sz="1000">
                          <a:effectLst/>
                          <a:latin typeface="Arial" panose="020B0604020202020204" pitchFamily="34" charset="0"/>
                          <a:ea typeface="Times New Roman" panose="02020603050405020304" pitchFamily="18" charset="0"/>
                        </a:rPr>
                        <a:t>Experience</a:t>
                      </a:r>
                      <a:endParaRPr lang="de-DE" sz="1200">
                        <a:effectLst/>
                        <a:latin typeface="Times New Roman" panose="02020603050405020304" pitchFamily="18" charset="0"/>
                        <a:ea typeface="Times New Roman" panose="02020603050405020304" pitchFamily="18" charset="0"/>
                      </a:endParaRPr>
                    </a:p>
                  </p:txBody>
                </p:sp>
                <p:sp>
                  <p:nvSpPr>
                    <p:cNvPr id="20" name="Text Box 2"/>
                    <p:cNvSpPr txBox="1">
                      <a:spLocks noChangeArrowheads="1"/>
                    </p:cNvSpPr>
                    <p:nvPr/>
                  </p:nvSpPr>
                  <p:spPr bwMode="auto">
                    <a:xfrm>
                      <a:off x="9525" y="1743075"/>
                      <a:ext cx="933450" cy="495300"/>
                    </a:xfrm>
                    <a:prstGeom prst="rect">
                      <a:avLst/>
                    </a:prstGeom>
                    <a:solidFill>
                      <a:srgbClr val="FFFFFF"/>
                    </a:solidFill>
                    <a:ln w="9525">
                      <a:solidFill>
                        <a:srgbClr val="000000"/>
                      </a:solidFill>
                      <a:miter lim="800000"/>
                      <a:headEnd/>
                      <a:tailEnd/>
                    </a:ln>
                  </p:spPr>
                  <p:txBody>
                    <a:bodyPr rot="0" vert="horz" wrap="square" lIns="91440" tIns="45720" rIns="91440" bIns="45720" anchor="ctr" anchorCtr="0">
                      <a:noAutofit/>
                    </a:bodyPr>
                    <a:lstStyle/>
                    <a:p>
                      <a:pPr algn="ctr">
                        <a:spcAft>
                          <a:spcPts val="0"/>
                        </a:spcAft>
                      </a:pPr>
                      <a:r>
                        <a:rPr lang="en-GB" sz="1000">
                          <a:effectLst/>
                          <a:latin typeface="Arial" panose="020B0604020202020204" pitchFamily="34" charset="0"/>
                          <a:ea typeface="Times New Roman" panose="02020603050405020304" pitchFamily="18" charset="0"/>
                        </a:rPr>
                        <a:t>Etc.</a:t>
                      </a:r>
                      <a:endParaRPr lang="de-DE" sz="1200">
                        <a:effectLst/>
                        <a:latin typeface="Times New Roman" panose="02020603050405020304" pitchFamily="18" charset="0"/>
                        <a:ea typeface="Times New Roman" panose="02020603050405020304" pitchFamily="18" charset="0"/>
                      </a:endParaRPr>
                    </a:p>
                  </p:txBody>
                </p:sp>
              </p:grpSp>
            </p:grpSp>
          </p:grpSp>
          <p:sp>
            <p:nvSpPr>
              <p:cNvPr id="10" name="Text Box 2"/>
              <p:cNvSpPr txBox="1">
                <a:spLocks noChangeArrowheads="1"/>
              </p:cNvSpPr>
              <p:nvPr/>
            </p:nvSpPr>
            <p:spPr bwMode="auto">
              <a:xfrm>
                <a:off x="2962275" y="2561632"/>
                <a:ext cx="1162050" cy="61883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en-US" sz="1000">
                    <a:effectLst/>
                    <a:latin typeface="Arial" panose="020B0604020202020204" pitchFamily="34" charset="0"/>
                    <a:ea typeface="Times New Roman" panose="02020603050405020304" pitchFamily="18" charset="0"/>
                  </a:rPr>
                  <a:t>Operator factors</a:t>
                </a:r>
                <a:endParaRPr lang="de-DE" sz="1200">
                  <a:effectLst/>
                  <a:latin typeface="Times New Roman" panose="02020603050405020304" pitchFamily="18" charset="0"/>
                  <a:ea typeface="Times New Roman" panose="02020603050405020304" pitchFamily="18" charset="0"/>
                </a:endParaRPr>
              </a:p>
            </p:txBody>
          </p:sp>
        </p:grpSp>
      </p:grpSp>
      <p:sp>
        <p:nvSpPr>
          <p:cNvPr id="5" name="Rechteck 4">
            <a:extLst>
              <a:ext uri="{FF2B5EF4-FFF2-40B4-BE49-F238E27FC236}">
                <a16:creationId xmlns:a16="http://schemas.microsoft.com/office/drawing/2014/main" id="{B97446EC-C9AC-48A8-806B-530972DAD375}"/>
              </a:ext>
            </a:extLst>
          </p:cNvPr>
          <p:cNvSpPr/>
          <p:nvPr/>
        </p:nvSpPr>
        <p:spPr>
          <a:xfrm>
            <a:off x="2689627" y="5241430"/>
            <a:ext cx="4938147" cy="369332"/>
          </a:xfrm>
          <a:prstGeom prst="rect">
            <a:avLst/>
          </a:prstGeom>
        </p:spPr>
        <p:txBody>
          <a:bodyPr wrap="none">
            <a:spAutoFit/>
          </a:bodyPr>
          <a:lstStyle/>
          <a:p>
            <a:r>
              <a:rPr lang="en-US" sz="1800" dirty="0">
                <a:latin typeface="Arial" panose="020B0604020202020204" pitchFamily="34" charset="0"/>
              </a:rPr>
              <a:t>Model of ATC workload (Hilburn &amp; </a:t>
            </a:r>
            <a:r>
              <a:rPr lang="en-US" sz="1800" dirty="0" err="1">
                <a:latin typeface="Arial" panose="020B0604020202020204" pitchFamily="34" charset="0"/>
              </a:rPr>
              <a:t>Jorna</a:t>
            </a:r>
            <a:r>
              <a:rPr lang="en-US" sz="1800" dirty="0">
                <a:latin typeface="Arial" panose="020B0604020202020204" pitchFamily="34" charset="0"/>
              </a:rPr>
              <a:t> 2001)</a:t>
            </a:r>
            <a:endParaRPr lang="en-US" dirty="0"/>
          </a:p>
        </p:txBody>
      </p:sp>
    </p:spTree>
    <p:extLst>
      <p:ext uri="{BB962C8B-B14F-4D97-AF65-F5344CB8AC3E}">
        <p14:creationId xmlns:p14="http://schemas.microsoft.com/office/powerpoint/2010/main" val="103830933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99981-585D-4E0B-9590-4FCED2ED52AC}"/>
              </a:ext>
            </a:extLst>
          </p:cNvPr>
          <p:cNvSpPr>
            <a:spLocks noGrp="1"/>
          </p:cNvSpPr>
          <p:nvPr>
            <p:ph type="title"/>
          </p:nvPr>
        </p:nvSpPr>
        <p:spPr/>
        <p:txBody>
          <a:bodyPr/>
          <a:lstStyle/>
          <a:p>
            <a:r>
              <a:rPr lang="en-US" dirty="0"/>
              <a:t>The right “fragment” – Correlation between </a:t>
            </a:r>
            <a:r>
              <a:rPr lang="en-US" dirty="0" smtClean="0"/>
              <a:t>Workload </a:t>
            </a:r>
            <a:r>
              <a:rPr lang="en-US" dirty="0"/>
              <a:t>and traffic </a:t>
            </a:r>
            <a:r>
              <a:rPr lang="en-US" dirty="0" smtClean="0"/>
              <a:t>(3)</a:t>
            </a:r>
            <a:endParaRPr lang="en-US" dirty="0"/>
          </a:p>
        </p:txBody>
      </p:sp>
      <p:sp>
        <p:nvSpPr>
          <p:cNvPr id="3" name="Inhaltsplatzhalter 2">
            <a:extLst>
              <a:ext uri="{FF2B5EF4-FFF2-40B4-BE49-F238E27FC236}">
                <a16:creationId xmlns:a16="http://schemas.microsoft.com/office/drawing/2014/main" id="{A4F3297C-47E4-4DB9-AF93-7AD5BDA56E50}"/>
              </a:ext>
            </a:extLst>
          </p:cNvPr>
          <p:cNvSpPr>
            <a:spLocks noGrp="1"/>
          </p:cNvSpPr>
          <p:nvPr>
            <p:ph sz="quarter" idx="10"/>
          </p:nvPr>
        </p:nvSpPr>
        <p:spPr/>
        <p:txBody>
          <a:bodyPr/>
          <a:lstStyle/>
          <a:p>
            <a:endParaRPr lang="en-US" dirty="0"/>
          </a:p>
        </p:txBody>
      </p:sp>
      <p:sp>
        <p:nvSpPr>
          <p:cNvPr id="5" name="Rechteck 4">
            <a:extLst>
              <a:ext uri="{FF2B5EF4-FFF2-40B4-BE49-F238E27FC236}">
                <a16:creationId xmlns:a16="http://schemas.microsoft.com/office/drawing/2014/main" id="{C4B92F89-A538-48E3-8AD1-F77C709B0F90}"/>
              </a:ext>
            </a:extLst>
          </p:cNvPr>
          <p:cNvSpPr/>
          <p:nvPr/>
        </p:nvSpPr>
        <p:spPr>
          <a:xfrm>
            <a:off x="2550164" y="5440195"/>
            <a:ext cx="8297330" cy="646331"/>
          </a:xfrm>
          <a:prstGeom prst="rect">
            <a:avLst/>
          </a:prstGeom>
        </p:spPr>
        <p:txBody>
          <a:bodyPr wrap="square">
            <a:spAutoFit/>
          </a:bodyPr>
          <a:lstStyle/>
          <a:p>
            <a:r>
              <a:rPr lang="en-US" sz="1800" dirty="0">
                <a:latin typeface="Arial" panose="020B0604020202020204" pitchFamily="34" charset="0"/>
              </a:rPr>
              <a:t>Simplified scheme of the relationship between ATC complexity and workload,</a:t>
            </a:r>
          </a:p>
          <a:p>
            <a:r>
              <a:rPr lang="en-US" sz="1800" dirty="0">
                <a:latin typeface="Arial" panose="020B0604020202020204" pitchFamily="34" charset="0"/>
              </a:rPr>
              <a:t>adapted from Hilburn (2004)</a:t>
            </a:r>
            <a:endParaRPr lang="en-US" dirty="0"/>
          </a:p>
        </p:txBody>
      </p:sp>
      <p:pic>
        <p:nvPicPr>
          <p:cNvPr id="6" name="Picture 133"/>
          <p:cNvPicPr/>
          <p:nvPr/>
        </p:nvPicPr>
        <p:blipFill>
          <a:blip r:embed="rId2"/>
          <a:srcRect/>
          <a:stretch>
            <a:fillRect/>
          </a:stretch>
        </p:blipFill>
        <p:spPr bwMode="auto">
          <a:xfrm>
            <a:off x="1463039" y="1227087"/>
            <a:ext cx="9014399" cy="4140548"/>
          </a:xfrm>
          <a:prstGeom prst="rect">
            <a:avLst/>
          </a:prstGeom>
          <a:noFill/>
          <a:ln w="9525">
            <a:noFill/>
            <a:miter lim="800000"/>
            <a:headEnd/>
            <a:tailEnd/>
          </a:ln>
        </p:spPr>
      </p:pic>
    </p:spTree>
    <p:extLst>
      <p:ext uri="{BB962C8B-B14F-4D97-AF65-F5344CB8AC3E}">
        <p14:creationId xmlns:p14="http://schemas.microsoft.com/office/powerpoint/2010/main" val="335247401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854FCBDE7C6B4086A79A630B91AC81" ma:contentTypeVersion="" ma:contentTypeDescription="Create a new document." ma:contentTypeScope="" ma:versionID="eb1ca4a7c59f982da92b3bc5cb6e6e07">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3FEECD-D61E-493D-9B92-EA3CDF47C314}"/>
</file>

<file path=customXml/itemProps2.xml><?xml version="1.0" encoding="utf-8"?>
<ds:datastoreItem xmlns:ds="http://schemas.openxmlformats.org/officeDocument/2006/customXml" ds:itemID="{0AF5FCA4-4C95-4734-A13E-AB5267A56C9B}"/>
</file>

<file path=customXml/itemProps3.xml><?xml version="1.0" encoding="utf-8"?>
<ds:datastoreItem xmlns:ds="http://schemas.openxmlformats.org/officeDocument/2006/customXml" ds:itemID="{441287B7-5990-4C0D-8B58-66D16E4B928D}"/>
</file>

<file path=docProps/app.xml><?xml version="1.0" encoding="utf-8"?>
<Properties xmlns="http://schemas.openxmlformats.org/officeDocument/2006/extended-properties" xmlns:vt="http://schemas.openxmlformats.org/officeDocument/2006/docPropsVTypes">
  <Template>Praesentationsvorlagen16zu9</Template>
  <TotalTime>0</TotalTime>
  <Words>4517</Words>
  <Application>Microsoft Office PowerPoint</Application>
  <PresentationFormat>Breitbild</PresentationFormat>
  <Paragraphs>760</Paragraphs>
  <Slides>45</Slides>
  <Notes>25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45</vt:i4>
      </vt:variant>
    </vt:vector>
  </HeadingPairs>
  <TitlesOfParts>
    <vt:vector size="54" baseType="lpstr">
      <vt:lpstr>Symbol</vt:lpstr>
      <vt:lpstr>Open Sans</vt:lpstr>
      <vt:lpstr>Calibri</vt:lpstr>
      <vt:lpstr>Wingdings</vt:lpstr>
      <vt:lpstr>MS PGothic</vt:lpstr>
      <vt:lpstr>Cambria Math</vt:lpstr>
      <vt:lpstr>Arial</vt:lpstr>
      <vt:lpstr>Times New Roman</vt:lpstr>
      <vt:lpstr>TUD_2018_16zu9</vt:lpstr>
      <vt:lpstr>Impact of Fragmentation on ATM System Performance  </vt:lpstr>
      <vt:lpstr>Agenda</vt:lpstr>
      <vt:lpstr>Agenda</vt:lpstr>
      <vt:lpstr>Liberalization and Fragmentation</vt:lpstr>
      <vt:lpstr>Defragmenting European Skies</vt:lpstr>
      <vt:lpstr>Fragment(ation) – A part of the whole</vt:lpstr>
      <vt:lpstr>The right “fragment” – Correlation between Workload and traffic (1)</vt:lpstr>
      <vt:lpstr>The right “fragment” – Correlation between Workload and traffic (2)</vt:lpstr>
      <vt:lpstr>The right “fragment” – Correlation between Workload and traffic (3)</vt:lpstr>
      <vt:lpstr>What drives “Complexity”?</vt:lpstr>
      <vt:lpstr>Determine Workload out of given Complexity using RTS</vt:lpstr>
      <vt:lpstr>Determine Workload out of Complexity parameters</vt:lpstr>
      <vt:lpstr>1st Interim Conclusion  Relevant factors driving complexity – need for fragmentation</vt:lpstr>
      <vt:lpstr>Agenda</vt:lpstr>
      <vt:lpstr>Economic Efficiency – Decade perspective PRR (2017)</vt:lpstr>
      <vt:lpstr>Economic costs - high level comparison – Decade perspective PRR (2017)</vt:lpstr>
      <vt:lpstr>Operational efficiency by flight phase – Current perspective  PRR (2017)</vt:lpstr>
      <vt:lpstr>Traffic structure and delay PRR (2017)</vt:lpstr>
      <vt:lpstr>2nd Interim Conclusion Need for adopting fragmentation concepts</vt:lpstr>
      <vt:lpstr>Agenda</vt:lpstr>
      <vt:lpstr>Types of Fragmentation (beyond geometric structures)</vt:lpstr>
      <vt:lpstr>Technological challenges impacting fragmentation</vt:lpstr>
      <vt:lpstr>Single European Sky ATM Research Programme SESAR solutions at current release 5</vt:lpstr>
      <vt:lpstr>Benchmarking SESAR Functions: CDO, CCO, FRA  ETAS – Enhanced Trajectory Assessment </vt:lpstr>
      <vt:lpstr>Global Efficiency System Performance Comparison ETAS, FAA (AFEST, AEDT), AS Australia (Dali´)</vt:lpstr>
      <vt:lpstr>Ongoing Research on Multi-Criteria Trajectory Optimization -  Distinct Ecological Targets </vt:lpstr>
      <vt:lpstr>Validating Air Ground Negotiation of Optimized Trajectories (1) -  From Flight Simulator to Real Flight Testing</vt:lpstr>
      <vt:lpstr>Validating Air Ground Negotiation of Optimized Trajectories (2) -  From Flight Simulator to Real Flight Testing</vt:lpstr>
      <vt:lpstr>Validating Air Ground Negotiation of Optimized Trajectories (3) -  From Flight Simulator to Real Flight Testing</vt:lpstr>
      <vt:lpstr>Agenda</vt:lpstr>
      <vt:lpstr>Spatial fragmentation Sector adaptation – How to improve?</vt:lpstr>
      <vt:lpstr>Flow oriented airspace structuring  balancing controller task load – an example</vt:lpstr>
      <vt:lpstr>Flow oriented airspace structuring balancing controller task load – an example (2)</vt:lpstr>
      <vt:lpstr>Flow oriented airspace structuring balancing controller task load – an example (3)</vt:lpstr>
      <vt:lpstr>Efficient traffic handling controller taskload metrics</vt:lpstr>
      <vt:lpstr>Flow oriented airspace structuring The Control Loop design – pending research</vt:lpstr>
      <vt:lpstr>Agenda</vt:lpstr>
      <vt:lpstr>(2) Evaluation metrics research questions</vt:lpstr>
      <vt:lpstr>(2) Evaluation metrics research debates on ….</vt:lpstr>
      <vt:lpstr>PowerPoint-Präsentation</vt:lpstr>
      <vt:lpstr>Impact of Fragmentation on ATM System Performance  </vt:lpstr>
      <vt:lpstr>Airspace structure and operations</vt:lpstr>
      <vt:lpstr>New entrants operations in European airspace</vt:lpstr>
      <vt:lpstr>Local airspaces unmanned aircraft systems in urban areas</vt:lpstr>
      <vt:lpstr>Dynamic airspace sectorization (core areas) adapt to traffic changes balancing controller workload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Fragmentation on ATM System Performance</dc:title>
  <dc:creator>mschultz</dc:creator>
  <cp:lastModifiedBy>Hartmut Fricke</cp:lastModifiedBy>
  <cp:revision>147</cp:revision>
  <dcterms:created xsi:type="dcterms:W3CDTF">2019-05-03T06:45:19Z</dcterms:created>
  <dcterms:modified xsi:type="dcterms:W3CDTF">2019-05-14T09:38:12Z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0x01010020854FCBDE7C6B4086A79A630B91AC81</vt:lpwstr>
  </property>
</Properties>
</file>